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38.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45.xml" ContentType="application/vnd.openxmlformats-officedocument.presentationml.tags+xml"/>
  <Override PartName="/docProps/custom.xml" ContentType="application/vnd.openxmlformats-officedocument.custom-properties+xml"/>
  <Override PartName="/ppt/tags/tag14.xml" ContentType="application/vnd.openxmlformats-officedocument.presentationml.tags+xml"/>
  <Override PartName="/ppt/tags/tag25.xml" ContentType="application/vnd.openxmlformats-officedocument.presentationml.tags+xml"/>
  <Override PartName="/ppt/tags/tag34.xml" ContentType="application/vnd.openxmlformats-officedocument.presentationml.tags+xml"/>
  <Override PartName="/ppt/tags/tag43.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Override PartName="/ppt/tags/tag32.xml" ContentType="application/vnd.openxmlformats-officedocument.presentationml.tags+xml"/>
  <Override PartName="/ppt/tags/tag41.xml" ContentType="application/vnd.openxmlformats-officedocument.presentationml.tag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10.xml" ContentType="application/vnd.openxmlformats-officedocument.presentationml.tags+xml"/>
  <Override PartName="/ppt/tags/tag21.xml" ContentType="application/vnd.openxmlformats-officedocument.presentationml.tags+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tags/tag7.xml" ContentType="application/vnd.openxmlformats-officedocument.presentationml.tags+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ags/tag5.xml" ContentType="application/vnd.openxmlformats-officedocument.presentationml.tag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tags/tag3.xml" ContentType="application/vnd.openxmlformats-officedocument.presentationml.tags+xml"/>
  <Default Extension="jpeg" ContentType="image/jpeg"/>
  <Override PartName="/ppt/tags/tag39.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tags/tag19.xml" ContentType="application/vnd.openxmlformats-officedocument.presentationml.tags+xml"/>
  <Override PartName="/ppt/tags/tag28.xml" ContentType="application/vnd.openxmlformats-officedocument.presentationml.tags+xml"/>
  <Override PartName="/ppt/tags/tag37.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tags/tag17.xml" ContentType="application/vnd.openxmlformats-officedocument.presentationml.tags+xml"/>
  <Override PartName="/ppt/tags/tag26.xml" ContentType="application/vnd.openxmlformats-officedocument.presentationml.tags+xml"/>
  <Override PartName="/ppt/tags/tag35.xml" ContentType="application/vnd.openxmlformats-officedocument.presentationml.tags+xml"/>
  <Override PartName="/ppt/tags/tag46.xml" ContentType="application/vnd.openxmlformats-officedocument.presentationml.tags+xml"/>
  <Override PartName="/ppt/tags/tag15.xml" ContentType="application/vnd.openxmlformats-officedocument.presentationml.tags+xml"/>
  <Override PartName="/ppt/tags/tag24.xml" ContentType="application/vnd.openxmlformats-officedocument.presentationml.tags+xml"/>
  <Override PartName="/ppt/tags/tag33.xml" ContentType="application/vnd.openxmlformats-officedocument.presentationml.tags+xml"/>
  <Override PartName="/ppt/tags/tag44.xml" ContentType="application/vnd.openxmlformats-officedocument.presentationml.tags+xml"/>
  <Override PartName="/ppt/tags/tag13.xml" ContentType="application/vnd.openxmlformats-officedocument.presentationml.tags+xml"/>
  <Override PartName="/ppt/tags/tag22.xml" ContentType="application/vnd.openxmlformats-officedocument.presentationml.tags+xml"/>
  <Override PartName="/ppt/tags/tag31.xml" ContentType="application/vnd.openxmlformats-officedocument.presentationml.tags+xml"/>
  <Override PartName="/ppt/tags/tag40.xml" ContentType="application/vnd.openxmlformats-officedocument.presentationml.tags+xml"/>
  <Override PartName="/ppt/tags/tag42.xml" ContentType="application/vnd.openxmlformats-officedocument.presentationml.tags+xml"/>
  <Override PartName="/ppt/slides/slide8.xml" ContentType="application/vnd.openxmlformats-officedocument.presentationml.slide+xml"/>
  <Override PartName="/ppt/slides/slide49.xml" ContentType="application/vnd.openxmlformats-officedocument.presentationml.slide+xml"/>
  <Override PartName="/ppt/tags/tag11.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tags/tag2.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tags/tag29.xml" ContentType="application/vnd.openxmlformats-officedocument.presentationml.tags+xml"/>
  <Override PartName="/ppt/slides/slide12.xml" ContentType="application/vnd.openxmlformats-officedocument.presentationml.slide+xml"/>
  <Override PartName="/ppt/slides/slide30.xml" ContentType="application/vnd.openxmlformats-officedocument.presentationml.slide+xml"/>
  <Override PartName="/ppt/tags/tag18.xml" ContentType="application/vnd.openxmlformats-officedocument.presentationml.tags+xml"/>
  <Override PartName="/ppt/tags/tag36.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57"/>
  </p:notesMasterIdLst>
  <p:sldIdLst>
    <p:sldId id="329" r:id="rId2"/>
    <p:sldId id="409" r:id="rId3"/>
    <p:sldId id="521" r:id="rId4"/>
    <p:sldId id="473" r:id="rId5"/>
    <p:sldId id="474" r:id="rId6"/>
    <p:sldId id="475" r:id="rId7"/>
    <p:sldId id="476" r:id="rId8"/>
    <p:sldId id="522" r:id="rId9"/>
    <p:sldId id="478" r:id="rId10"/>
    <p:sldId id="479" r:id="rId11"/>
    <p:sldId id="480" r:id="rId12"/>
    <p:sldId id="481" r:id="rId13"/>
    <p:sldId id="482" r:id="rId14"/>
    <p:sldId id="484" r:id="rId15"/>
    <p:sldId id="485" r:id="rId16"/>
    <p:sldId id="486" r:id="rId17"/>
    <p:sldId id="487" r:id="rId18"/>
    <p:sldId id="471" r:id="rId19"/>
    <p:sldId id="489" r:id="rId20"/>
    <p:sldId id="472" r:id="rId21"/>
    <p:sldId id="524" r:id="rId22"/>
    <p:sldId id="491" r:id="rId23"/>
    <p:sldId id="492" r:id="rId24"/>
    <p:sldId id="525" r:id="rId25"/>
    <p:sldId id="493" r:id="rId26"/>
    <p:sldId id="526" r:id="rId27"/>
    <p:sldId id="494" r:id="rId28"/>
    <p:sldId id="495" r:id="rId29"/>
    <p:sldId id="527" r:id="rId30"/>
    <p:sldId id="528" r:id="rId31"/>
    <p:sldId id="488" r:id="rId32"/>
    <p:sldId id="529" r:id="rId33"/>
    <p:sldId id="497" r:id="rId34"/>
    <p:sldId id="490" r:id="rId35"/>
    <p:sldId id="530" r:id="rId36"/>
    <p:sldId id="502" r:id="rId37"/>
    <p:sldId id="503" r:id="rId38"/>
    <p:sldId id="504" r:id="rId39"/>
    <p:sldId id="505" r:id="rId40"/>
    <p:sldId id="506" r:id="rId41"/>
    <p:sldId id="501" r:id="rId42"/>
    <p:sldId id="508" r:id="rId43"/>
    <p:sldId id="509" r:id="rId44"/>
    <p:sldId id="507" r:id="rId45"/>
    <p:sldId id="511" r:id="rId46"/>
    <p:sldId id="510" r:id="rId47"/>
    <p:sldId id="496" r:id="rId48"/>
    <p:sldId id="512" r:id="rId49"/>
    <p:sldId id="515" r:id="rId50"/>
    <p:sldId id="514" r:id="rId51"/>
    <p:sldId id="517" r:id="rId52"/>
    <p:sldId id="518" r:id="rId53"/>
    <p:sldId id="519" r:id="rId54"/>
    <p:sldId id="520" r:id="rId55"/>
    <p:sldId id="433" r:id="rId56"/>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401254"/>
    <a:srgbClr val="CCFF99"/>
    <a:srgbClr val="210E30"/>
    <a:srgbClr val="653F35"/>
    <a:srgbClr val="4F784C"/>
    <a:srgbClr val="FFFF99"/>
    <a:srgbClr val="993366"/>
    <a:srgbClr val="66CC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B344D84-9AFB-497E-A393-DC336BA19D2E}" styleName="보통 스타일 3 - 강조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777" autoAdjust="0"/>
    <p:restoredTop sz="94660"/>
  </p:normalViewPr>
  <p:slideViewPr>
    <p:cSldViewPr>
      <p:cViewPr varScale="1">
        <p:scale>
          <a:sx n="63" d="100"/>
          <a:sy n="63" d="100"/>
        </p:scale>
        <p:origin x="-102" y="-240"/>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86" d="100"/>
          <a:sy n="86" d="100"/>
        </p:scale>
        <p:origin x="3762" y="54"/>
      </p:cViewPr>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BC3899-2E4F-4D3A-8D29-BF4BDDE21DE2}" type="datetimeFigureOut">
              <a:rPr lang="ko-KR" altLang="en-US" smtClean="0"/>
              <a:pPr/>
              <a:t>2018-03-09</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9363BF-43B7-4F43-ABD0-D052F59FCD18}" type="slidenum">
              <a:rPr lang="ko-KR" altLang="en-US" smtClean="0"/>
              <a:pPr/>
              <a:t>‹#›</a:t>
            </a:fld>
            <a:endParaRPr lang="ko-KR" altLang="en-US"/>
          </a:p>
        </p:txBody>
      </p:sp>
    </p:spTree>
    <p:extLst>
      <p:ext uri="{BB962C8B-B14F-4D97-AF65-F5344CB8AC3E}">
        <p14:creationId xmlns:p14="http://schemas.microsoft.com/office/powerpoint/2010/main" xmlns="" val="214848085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slideMaster" Target="../slideMasters/slideMaster1.xml"/><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tags" Target="../tags/tag22.xml"/><Relationship Id="rId2" Type="http://schemas.openxmlformats.org/officeDocument/2006/relationships/tags" Target="../tags/tag12.xml"/><Relationship Id="rId16" Type="http://schemas.openxmlformats.org/officeDocument/2006/relationships/image" Target="../media/image3.png"/><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5" Type="http://schemas.openxmlformats.org/officeDocument/2006/relationships/image" Target="../media/image2.jpeg"/><Relationship Id="rId10" Type="http://schemas.openxmlformats.org/officeDocument/2006/relationships/tags" Target="../tags/tag20.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slideMaster" Target="../slideMasters/slideMaster1.xml"/><Relationship Id="rId5" Type="http://schemas.openxmlformats.org/officeDocument/2006/relationships/tags" Target="../tags/tag29.xml"/><Relationship Id="rId4" Type="http://schemas.openxmlformats.org/officeDocument/2006/relationships/tags" Target="../tags/tag28.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slideMaster" Target="../slideMasters/slideMaster1.xml"/><Relationship Id="rId5" Type="http://schemas.openxmlformats.org/officeDocument/2006/relationships/tags" Target="../tags/tag34.xml"/><Relationship Id="rId4" Type="http://schemas.openxmlformats.org/officeDocument/2006/relationships/tags" Target="../tags/tag33.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slideMaster" Target="../slideMasters/slideMaster1.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slideMaster" Target="../slideMasters/slideMaster1.xml"/><Relationship Id="rId5" Type="http://schemas.openxmlformats.org/officeDocument/2006/relationships/tags" Target="../tags/tag45.xml"/><Relationship Id="rId4" Type="http://schemas.openxmlformats.org/officeDocument/2006/relationships/tags" Target="../tags/tag4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제목 슬라이드">
    <p:spTree>
      <p:nvGrpSpPr>
        <p:cNvPr id="1" name=""/>
        <p:cNvGrpSpPr/>
        <p:nvPr/>
      </p:nvGrpSpPr>
      <p:grpSpPr>
        <a:xfrm>
          <a:off x="0" y="0"/>
          <a:ext cx="0" cy="0"/>
          <a:chOff x="0" y="0"/>
          <a:chExt cx="0" cy="0"/>
        </a:xfrm>
      </p:grpSpPr>
      <p:pic>
        <p:nvPicPr>
          <p:cNvPr id="26" name="그림 25"/>
          <p:cNvPicPr>
            <a:picLocks noChangeAspect="1"/>
          </p:cNvPicPr>
          <p:nvPr userDrawn="1">
            <p:custDataLst>
              <p:tags r:id="rId1"/>
            </p:custDataLst>
          </p:nvPr>
        </p:nvPicPr>
        <p:blipFill>
          <a:blip r:embed="rId14" cstate="print">
            <a:extLst>
              <a:ext uri="{28A0092B-C50C-407E-A947-70E740481C1C}">
                <a14:useLocalDpi xmlns:a14="http://schemas.microsoft.com/office/drawing/2010/main" xmlns="" val="0"/>
              </a:ext>
            </a:extLst>
          </a:blip>
          <a:stretch>
            <a:fillRect/>
          </a:stretch>
        </p:blipFill>
        <p:spPr>
          <a:xfrm>
            <a:off x="-22078" y="-26127"/>
            <a:ext cx="9180000" cy="6891104"/>
          </a:xfrm>
          <a:prstGeom prst="rect">
            <a:avLst/>
          </a:prstGeom>
        </p:spPr>
      </p:pic>
      <p:grpSp>
        <p:nvGrpSpPr>
          <p:cNvPr id="27" name="Group 169"/>
          <p:cNvGrpSpPr>
            <a:grpSpLocks/>
          </p:cNvGrpSpPr>
          <p:nvPr userDrawn="1">
            <p:custDataLst>
              <p:tags r:id="rId2"/>
            </p:custDataLst>
          </p:nvPr>
        </p:nvGrpSpPr>
        <p:grpSpPr bwMode="auto">
          <a:xfrm>
            <a:off x="7773987" y="65357"/>
            <a:ext cx="1123950" cy="744545"/>
            <a:chOff x="4897" y="107"/>
            <a:chExt cx="708" cy="469"/>
          </a:xfrm>
        </p:grpSpPr>
        <p:sp>
          <p:nvSpPr>
            <p:cNvPr id="28" name="Freeform 164"/>
            <p:cNvSpPr>
              <a:spLocks/>
            </p:cNvSpPr>
            <p:nvPr userDrawn="1"/>
          </p:nvSpPr>
          <p:spPr bwMode="gray">
            <a:xfrm flipH="1">
              <a:off x="5377" y="345"/>
              <a:ext cx="227" cy="227"/>
            </a:xfrm>
            <a:custGeom>
              <a:avLst/>
              <a:gdLst>
                <a:gd name="T0" fmla="*/ 0 w 832"/>
                <a:gd name="T1" fmla="*/ 120 h 834"/>
                <a:gd name="T2" fmla="*/ 112 w 832"/>
                <a:gd name="T3" fmla="*/ 3 h 834"/>
                <a:gd name="T4" fmla="*/ 727 w 832"/>
                <a:gd name="T5" fmla="*/ 3 h 834"/>
                <a:gd name="T6" fmla="*/ 832 w 832"/>
                <a:gd name="T7" fmla="*/ 106 h 834"/>
                <a:gd name="T8" fmla="*/ 832 w 832"/>
                <a:gd name="T9" fmla="*/ 726 h 834"/>
                <a:gd name="T10" fmla="*/ 742 w 832"/>
                <a:gd name="T11" fmla="*/ 832 h 834"/>
                <a:gd name="T12" fmla="*/ 106 w 832"/>
                <a:gd name="T13" fmla="*/ 834 h 834"/>
                <a:gd name="T14" fmla="*/ 1 w 832"/>
                <a:gd name="T15" fmla="*/ 729 h 834"/>
                <a:gd name="T16" fmla="*/ 0 w 832"/>
                <a:gd name="T17" fmla="*/ 12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2" h="834">
                  <a:moveTo>
                    <a:pt x="0" y="120"/>
                  </a:moveTo>
                  <a:cubicBezTo>
                    <a:pt x="0" y="120"/>
                    <a:pt x="6" y="0"/>
                    <a:pt x="112" y="3"/>
                  </a:cubicBezTo>
                  <a:cubicBezTo>
                    <a:pt x="419" y="3"/>
                    <a:pt x="727" y="3"/>
                    <a:pt x="727" y="3"/>
                  </a:cubicBezTo>
                  <a:cubicBezTo>
                    <a:pt x="832" y="14"/>
                    <a:pt x="832" y="106"/>
                    <a:pt x="832" y="106"/>
                  </a:cubicBezTo>
                  <a:cubicBezTo>
                    <a:pt x="832" y="106"/>
                    <a:pt x="832" y="416"/>
                    <a:pt x="832" y="726"/>
                  </a:cubicBezTo>
                  <a:cubicBezTo>
                    <a:pt x="826" y="820"/>
                    <a:pt x="742" y="832"/>
                    <a:pt x="742" y="832"/>
                  </a:cubicBezTo>
                  <a:lnTo>
                    <a:pt x="106" y="834"/>
                  </a:lnTo>
                  <a:cubicBezTo>
                    <a:pt x="106" y="834"/>
                    <a:pt x="4" y="824"/>
                    <a:pt x="1" y="729"/>
                  </a:cubicBezTo>
                  <a:cubicBezTo>
                    <a:pt x="0" y="424"/>
                    <a:pt x="0" y="120"/>
                    <a:pt x="0" y="120"/>
                  </a:cubicBezTo>
                  <a:close/>
                </a:path>
              </a:pathLst>
            </a:custGeom>
            <a:solidFill>
              <a:srgbClr val="C4A2D2">
                <a:alpha val="50000"/>
              </a:srgbClr>
            </a:solidFill>
            <a:ln>
              <a:noFill/>
            </a:ln>
            <a:effectLst/>
            <a:extLst>
              <a:ext uri="{91240B29-F687-4F45-9708-019B960494DF}">
                <a14:hiddenLine xmlns:a14="http://schemas.microsoft.com/office/drawing/2010/main" xmlns="" w="19050" cap="flat" cmpd="sng">
                  <a:solidFill>
                    <a:srgbClr val="FFFFFF">
                      <a:alpha val="70000"/>
                    </a:srgbClr>
                  </a:solidFill>
                  <a:prstDash val="solid"/>
                  <a:round/>
                  <a:headEnd/>
                  <a:tailEnd/>
                </a14:hiddenLine>
              </a:ext>
              <a:ext uri="{AF507438-7753-43E0-B8FC-AC1667EBCBE1}">
                <a14:hiddenEffects xmlns:a14="http://schemas.microsoft.com/office/drawing/2010/main" xmlns="">
                  <a:effectLst>
                    <a:outerShdw dist="28398" dir="12393903" algn="ctr" rotWithShape="0">
                      <a:schemeClr val="tx2"/>
                    </a:outerShdw>
                  </a:effectLst>
                </a14:hiddenEffects>
              </a:ext>
            </a:extLst>
          </p:spPr>
          <p:txBody>
            <a:bodyPr/>
            <a:lstStyle/>
            <a:p>
              <a:pPr latinLnBrk="0">
                <a:defRPr/>
              </a:pPr>
              <a:endParaRPr lang="ko-KR" altLang="en-US" kern="0" smtClean="0">
                <a:solidFill>
                  <a:sysClr val="windowText" lastClr="000000"/>
                </a:solidFill>
              </a:endParaRPr>
            </a:p>
          </p:txBody>
        </p:sp>
        <p:sp>
          <p:nvSpPr>
            <p:cNvPr id="29" name="Freeform 166"/>
            <p:cNvSpPr>
              <a:spLocks/>
            </p:cNvSpPr>
            <p:nvPr userDrawn="1"/>
          </p:nvSpPr>
          <p:spPr bwMode="gray">
            <a:xfrm flipH="1">
              <a:off x="5378" y="107"/>
              <a:ext cx="227" cy="227"/>
            </a:xfrm>
            <a:custGeom>
              <a:avLst/>
              <a:gdLst>
                <a:gd name="T0" fmla="*/ 0 w 832"/>
                <a:gd name="T1" fmla="*/ 120 h 834"/>
                <a:gd name="T2" fmla="*/ 112 w 832"/>
                <a:gd name="T3" fmla="*/ 3 h 834"/>
                <a:gd name="T4" fmla="*/ 727 w 832"/>
                <a:gd name="T5" fmla="*/ 3 h 834"/>
                <a:gd name="T6" fmla="*/ 832 w 832"/>
                <a:gd name="T7" fmla="*/ 106 h 834"/>
                <a:gd name="T8" fmla="*/ 832 w 832"/>
                <a:gd name="T9" fmla="*/ 726 h 834"/>
                <a:gd name="T10" fmla="*/ 742 w 832"/>
                <a:gd name="T11" fmla="*/ 832 h 834"/>
                <a:gd name="T12" fmla="*/ 106 w 832"/>
                <a:gd name="T13" fmla="*/ 834 h 834"/>
                <a:gd name="T14" fmla="*/ 1 w 832"/>
                <a:gd name="T15" fmla="*/ 729 h 834"/>
                <a:gd name="T16" fmla="*/ 0 w 832"/>
                <a:gd name="T17" fmla="*/ 12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2" h="834">
                  <a:moveTo>
                    <a:pt x="0" y="120"/>
                  </a:moveTo>
                  <a:cubicBezTo>
                    <a:pt x="0" y="120"/>
                    <a:pt x="6" y="0"/>
                    <a:pt x="112" y="3"/>
                  </a:cubicBezTo>
                  <a:cubicBezTo>
                    <a:pt x="419" y="3"/>
                    <a:pt x="727" y="3"/>
                    <a:pt x="727" y="3"/>
                  </a:cubicBezTo>
                  <a:cubicBezTo>
                    <a:pt x="832" y="14"/>
                    <a:pt x="832" y="106"/>
                    <a:pt x="832" y="106"/>
                  </a:cubicBezTo>
                  <a:cubicBezTo>
                    <a:pt x="832" y="106"/>
                    <a:pt x="832" y="416"/>
                    <a:pt x="832" y="726"/>
                  </a:cubicBezTo>
                  <a:cubicBezTo>
                    <a:pt x="826" y="820"/>
                    <a:pt x="742" y="832"/>
                    <a:pt x="742" y="832"/>
                  </a:cubicBezTo>
                  <a:lnTo>
                    <a:pt x="106" y="834"/>
                  </a:lnTo>
                  <a:cubicBezTo>
                    <a:pt x="106" y="834"/>
                    <a:pt x="4" y="824"/>
                    <a:pt x="1" y="729"/>
                  </a:cubicBezTo>
                  <a:cubicBezTo>
                    <a:pt x="0" y="424"/>
                    <a:pt x="0" y="120"/>
                    <a:pt x="0" y="120"/>
                  </a:cubicBezTo>
                  <a:close/>
                </a:path>
              </a:pathLst>
            </a:custGeom>
            <a:solidFill>
              <a:srgbClr val="9BBD98">
                <a:alpha val="50000"/>
              </a:srgbClr>
            </a:solidFill>
            <a:ln>
              <a:noFill/>
            </a:ln>
            <a:effectLst/>
            <a:extLst>
              <a:ext uri="{91240B29-F687-4F45-9708-019B960494DF}">
                <a14:hiddenLine xmlns:a14="http://schemas.microsoft.com/office/drawing/2010/main" xmlns="" w="19050" cap="flat" cmpd="sng">
                  <a:solidFill>
                    <a:srgbClr val="FFFFFF">
                      <a:alpha val="70000"/>
                    </a:srgbClr>
                  </a:solidFill>
                  <a:prstDash val="solid"/>
                  <a:round/>
                  <a:headEnd/>
                  <a:tailEnd/>
                </a14:hiddenLine>
              </a:ext>
              <a:ext uri="{AF507438-7753-43E0-B8FC-AC1667EBCBE1}">
                <a14:hiddenEffects xmlns:a14="http://schemas.microsoft.com/office/drawing/2010/main" xmlns="">
                  <a:effectLst>
                    <a:outerShdw dist="28398" dir="12393903" algn="ctr" rotWithShape="0">
                      <a:schemeClr val="tx2"/>
                    </a:outerShdw>
                  </a:effectLst>
                </a14:hiddenEffects>
              </a:ext>
            </a:extLst>
          </p:spPr>
          <p:txBody>
            <a:bodyPr/>
            <a:lstStyle/>
            <a:p>
              <a:pPr latinLnBrk="0">
                <a:defRPr/>
              </a:pPr>
              <a:endParaRPr lang="ko-KR" altLang="en-US" kern="0" smtClean="0">
                <a:solidFill>
                  <a:sysClr val="windowText" lastClr="000000"/>
                </a:solidFill>
              </a:endParaRPr>
            </a:p>
          </p:txBody>
        </p:sp>
        <p:sp>
          <p:nvSpPr>
            <p:cNvPr id="30" name="Freeform 167"/>
            <p:cNvSpPr>
              <a:spLocks/>
            </p:cNvSpPr>
            <p:nvPr userDrawn="1"/>
          </p:nvSpPr>
          <p:spPr bwMode="gray">
            <a:xfrm flipH="1">
              <a:off x="5134" y="349"/>
              <a:ext cx="227" cy="227"/>
            </a:xfrm>
            <a:custGeom>
              <a:avLst/>
              <a:gdLst>
                <a:gd name="T0" fmla="*/ 0 w 832"/>
                <a:gd name="T1" fmla="*/ 120 h 834"/>
                <a:gd name="T2" fmla="*/ 112 w 832"/>
                <a:gd name="T3" fmla="*/ 3 h 834"/>
                <a:gd name="T4" fmla="*/ 727 w 832"/>
                <a:gd name="T5" fmla="*/ 3 h 834"/>
                <a:gd name="T6" fmla="*/ 832 w 832"/>
                <a:gd name="T7" fmla="*/ 106 h 834"/>
                <a:gd name="T8" fmla="*/ 832 w 832"/>
                <a:gd name="T9" fmla="*/ 726 h 834"/>
                <a:gd name="T10" fmla="*/ 742 w 832"/>
                <a:gd name="T11" fmla="*/ 832 h 834"/>
                <a:gd name="T12" fmla="*/ 106 w 832"/>
                <a:gd name="T13" fmla="*/ 834 h 834"/>
                <a:gd name="T14" fmla="*/ 1 w 832"/>
                <a:gd name="T15" fmla="*/ 729 h 834"/>
                <a:gd name="T16" fmla="*/ 0 w 832"/>
                <a:gd name="T17" fmla="*/ 12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2" h="834">
                  <a:moveTo>
                    <a:pt x="0" y="120"/>
                  </a:moveTo>
                  <a:cubicBezTo>
                    <a:pt x="0" y="120"/>
                    <a:pt x="6" y="0"/>
                    <a:pt x="112" y="3"/>
                  </a:cubicBezTo>
                  <a:cubicBezTo>
                    <a:pt x="419" y="3"/>
                    <a:pt x="727" y="3"/>
                    <a:pt x="727" y="3"/>
                  </a:cubicBezTo>
                  <a:cubicBezTo>
                    <a:pt x="832" y="14"/>
                    <a:pt x="832" y="106"/>
                    <a:pt x="832" y="106"/>
                  </a:cubicBezTo>
                  <a:cubicBezTo>
                    <a:pt x="832" y="106"/>
                    <a:pt x="832" y="416"/>
                    <a:pt x="832" y="726"/>
                  </a:cubicBezTo>
                  <a:cubicBezTo>
                    <a:pt x="826" y="820"/>
                    <a:pt x="742" y="832"/>
                    <a:pt x="742" y="832"/>
                  </a:cubicBezTo>
                  <a:lnTo>
                    <a:pt x="106" y="834"/>
                  </a:lnTo>
                  <a:cubicBezTo>
                    <a:pt x="106" y="834"/>
                    <a:pt x="4" y="824"/>
                    <a:pt x="1" y="729"/>
                  </a:cubicBezTo>
                  <a:cubicBezTo>
                    <a:pt x="0" y="424"/>
                    <a:pt x="0" y="120"/>
                    <a:pt x="0" y="120"/>
                  </a:cubicBezTo>
                  <a:close/>
                </a:path>
              </a:pathLst>
            </a:custGeom>
            <a:solidFill>
              <a:srgbClr val="9BBD98">
                <a:alpha val="50000"/>
              </a:srgbClr>
            </a:solidFill>
            <a:ln>
              <a:noFill/>
            </a:ln>
            <a:effectLst/>
            <a:extLst>
              <a:ext uri="{91240B29-F687-4F45-9708-019B960494DF}">
                <a14:hiddenLine xmlns:a14="http://schemas.microsoft.com/office/drawing/2010/main" xmlns="" w="19050" cap="flat" cmpd="sng">
                  <a:solidFill>
                    <a:srgbClr val="FFFFFF">
                      <a:alpha val="70000"/>
                    </a:srgbClr>
                  </a:solidFill>
                  <a:prstDash val="solid"/>
                  <a:round/>
                  <a:headEnd/>
                  <a:tailEnd/>
                </a14:hiddenLine>
              </a:ext>
              <a:ext uri="{AF507438-7753-43E0-B8FC-AC1667EBCBE1}">
                <a14:hiddenEffects xmlns:a14="http://schemas.microsoft.com/office/drawing/2010/main" xmlns="">
                  <a:effectLst>
                    <a:outerShdw dist="28398" dir="12393903" algn="ctr" rotWithShape="0">
                      <a:schemeClr val="tx2"/>
                    </a:outerShdw>
                  </a:effectLst>
                </a14:hiddenEffects>
              </a:ext>
            </a:extLst>
          </p:spPr>
          <p:txBody>
            <a:bodyPr/>
            <a:lstStyle/>
            <a:p>
              <a:pPr latinLnBrk="0">
                <a:defRPr/>
              </a:pPr>
              <a:endParaRPr lang="ko-KR" altLang="en-US" kern="0" smtClean="0">
                <a:solidFill>
                  <a:sysClr val="windowText" lastClr="000000"/>
                </a:solidFill>
              </a:endParaRPr>
            </a:p>
          </p:txBody>
        </p:sp>
        <p:sp>
          <p:nvSpPr>
            <p:cNvPr id="31" name="Freeform 168"/>
            <p:cNvSpPr>
              <a:spLocks/>
            </p:cNvSpPr>
            <p:nvPr userDrawn="1"/>
          </p:nvSpPr>
          <p:spPr bwMode="gray">
            <a:xfrm flipH="1">
              <a:off x="4897" y="118"/>
              <a:ext cx="227" cy="227"/>
            </a:xfrm>
            <a:custGeom>
              <a:avLst/>
              <a:gdLst>
                <a:gd name="T0" fmla="*/ 0 w 832"/>
                <a:gd name="T1" fmla="*/ 120 h 834"/>
                <a:gd name="T2" fmla="*/ 112 w 832"/>
                <a:gd name="T3" fmla="*/ 3 h 834"/>
                <a:gd name="T4" fmla="*/ 727 w 832"/>
                <a:gd name="T5" fmla="*/ 3 h 834"/>
                <a:gd name="T6" fmla="*/ 832 w 832"/>
                <a:gd name="T7" fmla="*/ 106 h 834"/>
                <a:gd name="T8" fmla="*/ 832 w 832"/>
                <a:gd name="T9" fmla="*/ 726 h 834"/>
                <a:gd name="T10" fmla="*/ 742 w 832"/>
                <a:gd name="T11" fmla="*/ 832 h 834"/>
                <a:gd name="T12" fmla="*/ 106 w 832"/>
                <a:gd name="T13" fmla="*/ 834 h 834"/>
                <a:gd name="T14" fmla="*/ 1 w 832"/>
                <a:gd name="T15" fmla="*/ 729 h 834"/>
                <a:gd name="T16" fmla="*/ 0 w 832"/>
                <a:gd name="T17" fmla="*/ 12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2" h="834">
                  <a:moveTo>
                    <a:pt x="0" y="120"/>
                  </a:moveTo>
                  <a:cubicBezTo>
                    <a:pt x="0" y="120"/>
                    <a:pt x="6" y="0"/>
                    <a:pt x="112" y="3"/>
                  </a:cubicBezTo>
                  <a:cubicBezTo>
                    <a:pt x="419" y="3"/>
                    <a:pt x="727" y="3"/>
                    <a:pt x="727" y="3"/>
                  </a:cubicBezTo>
                  <a:cubicBezTo>
                    <a:pt x="832" y="14"/>
                    <a:pt x="832" y="106"/>
                    <a:pt x="832" y="106"/>
                  </a:cubicBezTo>
                  <a:cubicBezTo>
                    <a:pt x="832" y="106"/>
                    <a:pt x="832" y="416"/>
                    <a:pt x="832" y="726"/>
                  </a:cubicBezTo>
                  <a:cubicBezTo>
                    <a:pt x="826" y="820"/>
                    <a:pt x="742" y="832"/>
                    <a:pt x="742" y="832"/>
                  </a:cubicBezTo>
                  <a:lnTo>
                    <a:pt x="106" y="834"/>
                  </a:lnTo>
                  <a:cubicBezTo>
                    <a:pt x="106" y="834"/>
                    <a:pt x="4" y="824"/>
                    <a:pt x="1" y="729"/>
                  </a:cubicBezTo>
                  <a:cubicBezTo>
                    <a:pt x="0" y="424"/>
                    <a:pt x="0" y="120"/>
                    <a:pt x="0" y="120"/>
                  </a:cubicBezTo>
                  <a:close/>
                </a:path>
              </a:pathLst>
            </a:custGeom>
            <a:solidFill>
              <a:srgbClr val="9BBD98">
                <a:alpha val="30000"/>
              </a:srgbClr>
            </a:solidFill>
            <a:ln>
              <a:noFill/>
            </a:ln>
            <a:effectLst/>
            <a:extLst>
              <a:ext uri="{91240B29-F687-4F45-9708-019B960494DF}">
                <a14:hiddenLine xmlns:a14="http://schemas.microsoft.com/office/drawing/2010/main" xmlns="" w="19050" cap="flat" cmpd="sng">
                  <a:solidFill>
                    <a:srgbClr val="FFFFFF">
                      <a:alpha val="70000"/>
                    </a:srgbClr>
                  </a:solidFill>
                  <a:prstDash val="solid"/>
                  <a:round/>
                  <a:headEnd/>
                  <a:tailEnd/>
                </a14:hiddenLine>
              </a:ext>
              <a:ext uri="{AF507438-7753-43E0-B8FC-AC1667EBCBE1}">
                <a14:hiddenEffects xmlns:a14="http://schemas.microsoft.com/office/drawing/2010/main" xmlns="">
                  <a:effectLst>
                    <a:outerShdw dist="28398" dir="12393903" algn="ctr" rotWithShape="0">
                      <a:schemeClr val="tx2"/>
                    </a:outerShdw>
                  </a:effectLst>
                </a14:hiddenEffects>
              </a:ext>
            </a:extLst>
          </p:spPr>
          <p:txBody>
            <a:bodyPr/>
            <a:lstStyle/>
            <a:p>
              <a:pPr latinLnBrk="0">
                <a:defRPr/>
              </a:pPr>
              <a:endParaRPr lang="ko-KR" altLang="en-US" kern="0" smtClean="0">
                <a:solidFill>
                  <a:sysClr val="windowText" lastClr="000000"/>
                </a:solidFill>
              </a:endParaRPr>
            </a:p>
          </p:txBody>
        </p:sp>
      </p:grpSp>
      <p:pic>
        <p:nvPicPr>
          <p:cNvPr id="32" name="그림 31"/>
          <p:cNvPicPr>
            <a:picLocks noChangeAspect="1"/>
          </p:cNvPicPr>
          <p:nvPr userDrawn="1">
            <p:custDataLst>
              <p:tags r:id="rId3"/>
            </p:custDataLst>
          </p:nvPr>
        </p:nvPicPr>
        <p:blipFill>
          <a:blip r:embed="rId14" cstate="print">
            <a:extLst>
              <a:ext uri="{28A0092B-C50C-407E-A947-70E740481C1C}">
                <a14:useLocalDpi xmlns:a14="http://schemas.microsoft.com/office/drawing/2010/main" xmlns="" val="0"/>
              </a:ext>
            </a:extLst>
          </a:blip>
          <a:stretch>
            <a:fillRect/>
          </a:stretch>
        </p:blipFill>
        <p:spPr>
          <a:xfrm>
            <a:off x="-22078" y="-26127"/>
            <a:ext cx="9180000" cy="6891104"/>
          </a:xfrm>
          <a:prstGeom prst="rect">
            <a:avLst/>
          </a:prstGeom>
        </p:spPr>
      </p:pic>
      <p:sp>
        <p:nvSpPr>
          <p:cNvPr id="35" name="Rectangle 2"/>
          <p:cNvSpPr>
            <a:spLocks noGrp="1" noChangeArrowheads="1"/>
          </p:cNvSpPr>
          <p:nvPr>
            <p:ph type="ctrTitle" hasCustomPrompt="1"/>
            <p:custDataLst>
              <p:tags r:id="rId4"/>
            </p:custDataLst>
          </p:nvPr>
        </p:nvSpPr>
        <p:spPr>
          <a:xfrm>
            <a:off x="609600" y="5791200"/>
            <a:ext cx="7924800" cy="685800"/>
          </a:xfrm>
          <a:prstGeom prst="rect">
            <a:avLst/>
          </a:prstGeom>
        </p:spPr>
        <p:txBody>
          <a:bodyPr/>
          <a:lstStyle>
            <a:lvl1pPr algn="ctr">
              <a:defRPr sz="4400" b="0" i="0" baseline="0">
                <a:solidFill>
                  <a:schemeClr val="tx2"/>
                </a:solidFill>
                <a:latin typeface="HY헤드라인M" pitchFamily="18" charset="-127"/>
                <a:ea typeface="HY헤드라인M" pitchFamily="18" charset="-127"/>
              </a:defRPr>
            </a:lvl1pPr>
          </a:lstStyle>
          <a:p>
            <a:pPr lvl="0"/>
            <a:r>
              <a:rPr lang="ko-KR" altLang="en-US" noProof="0" dirty="0" err="1" smtClean="0"/>
              <a:t>장제목</a:t>
            </a:r>
            <a:endParaRPr lang="en-US" altLang="ko-KR" noProof="0" dirty="0" smtClean="0"/>
          </a:p>
        </p:txBody>
      </p:sp>
      <p:sp>
        <p:nvSpPr>
          <p:cNvPr id="37" name="모서리가 둥근 직사각형 36"/>
          <p:cNvSpPr/>
          <p:nvPr userDrawn="1">
            <p:custDataLst>
              <p:tags r:id="rId5"/>
            </p:custDataLst>
          </p:nvPr>
        </p:nvSpPr>
        <p:spPr>
          <a:xfrm>
            <a:off x="7596336" y="70751"/>
            <a:ext cx="1380015" cy="890223"/>
          </a:xfrm>
          <a:prstGeom prst="roundRect">
            <a:avLst>
              <a:gd name="adj" fmla="val 28406"/>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38" name="그림 29" descr="쿡북로고.jpg"/>
          <p:cNvPicPr>
            <a:picLocks noChangeAspect="1"/>
          </p:cNvPicPr>
          <p:nvPr userDrawn="1">
            <p:custDataLst>
              <p:tags r:id="rId6"/>
            </p:custDataLst>
          </p:nvPr>
        </p:nvPicPr>
        <p:blipFill>
          <a:blip r:embed="rId15" cstate="print">
            <a:extLst>
              <a:ext uri="{28A0092B-C50C-407E-A947-70E740481C1C}">
                <a14:useLocalDpi xmlns:a14="http://schemas.microsoft.com/office/drawing/2010/main" xmlns="" val="0"/>
              </a:ext>
            </a:extLst>
          </a:blip>
          <a:srcRect/>
          <a:stretch>
            <a:fillRect/>
          </a:stretch>
        </p:blipFill>
        <p:spPr bwMode="auto">
          <a:xfrm>
            <a:off x="7783634" y="159730"/>
            <a:ext cx="1079500" cy="28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 name="모서리가 둥근 직사각형 38"/>
          <p:cNvSpPr/>
          <p:nvPr userDrawn="1">
            <p:custDataLst>
              <p:tags r:id="rId7"/>
            </p:custDataLst>
          </p:nvPr>
        </p:nvSpPr>
        <p:spPr>
          <a:xfrm>
            <a:off x="7596336" y="70751"/>
            <a:ext cx="1380015" cy="890223"/>
          </a:xfrm>
          <a:prstGeom prst="roundRect">
            <a:avLst>
              <a:gd name="adj" fmla="val 28406"/>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41" name="Group 169"/>
          <p:cNvGrpSpPr>
            <a:grpSpLocks/>
          </p:cNvGrpSpPr>
          <p:nvPr userDrawn="1">
            <p:custDataLst>
              <p:tags r:id="rId8"/>
            </p:custDataLst>
          </p:nvPr>
        </p:nvGrpSpPr>
        <p:grpSpPr bwMode="auto">
          <a:xfrm>
            <a:off x="7773987" y="65357"/>
            <a:ext cx="1123950" cy="744545"/>
            <a:chOff x="4897" y="107"/>
            <a:chExt cx="708" cy="469"/>
          </a:xfrm>
        </p:grpSpPr>
        <p:sp>
          <p:nvSpPr>
            <p:cNvPr id="42" name="Freeform 164"/>
            <p:cNvSpPr>
              <a:spLocks/>
            </p:cNvSpPr>
            <p:nvPr userDrawn="1"/>
          </p:nvSpPr>
          <p:spPr bwMode="gray">
            <a:xfrm flipH="1">
              <a:off x="5377" y="345"/>
              <a:ext cx="227" cy="227"/>
            </a:xfrm>
            <a:custGeom>
              <a:avLst/>
              <a:gdLst>
                <a:gd name="T0" fmla="*/ 0 w 832"/>
                <a:gd name="T1" fmla="*/ 120 h 834"/>
                <a:gd name="T2" fmla="*/ 112 w 832"/>
                <a:gd name="T3" fmla="*/ 3 h 834"/>
                <a:gd name="T4" fmla="*/ 727 w 832"/>
                <a:gd name="T5" fmla="*/ 3 h 834"/>
                <a:gd name="T6" fmla="*/ 832 w 832"/>
                <a:gd name="T7" fmla="*/ 106 h 834"/>
                <a:gd name="T8" fmla="*/ 832 w 832"/>
                <a:gd name="T9" fmla="*/ 726 h 834"/>
                <a:gd name="T10" fmla="*/ 742 w 832"/>
                <a:gd name="T11" fmla="*/ 832 h 834"/>
                <a:gd name="T12" fmla="*/ 106 w 832"/>
                <a:gd name="T13" fmla="*/ 834 h 834"/>
                <a:gd name="T14" fmla="*/ 1 w 832"/>
                <a:gd name="T15" fmla="*/ 729 h 834"/>
                <a:gd name="T16" fmla="*/ 0 w 832"/>
                <a:gd name="T17" fmla="*/ 12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2" h="834">
                  <a:moveTo>
                    <a:pt x="0" y="120"/>
                  </a:moveTo>
                  <a:cubicBezTo>
                    <a:pt x="0" y="120"/>
                    <a:pt x="6" y="0"/>
                    <a:pt x="112" y="3"/>
                  </a:cubicBezTo>
                  <a:cubicBezTo>
                    <a:pt x="419" y="3"/>
                    <a:pt x="727" y="3"/>
                    <a:pt x="727" y="3"/>
                  </a:cubicBezTo>
                  <a:cubicBezTo>
                    <a:pt x="832" y="14"/>
                    <a:pt x="832" y="106"/>
                    <a:pt x="832" y="106"/>
                  </a:cubicBezTo>
                  <a:cubicBezTo>
                    <a:pt x="832" y="106"/>
                    <a:pt x="832" y="416"/>
                    <a:pt x="832" y="726"/>
                  </a:cubicBezTo>
                  <a:cubicBezTo>
                    <a:pt x="826" y="820"/>
                    <a:pt x="742" y="832"/>
                    <a:pt x="742" y="832"/>
                  </a:cubicBezTo>
                  <a:lnTo>
                    <a:pt x="106" y="834"/>
                  </a:lnTo>
                  <a:cubicBezTo>
                    <a:pt x="106" y="834"/>
                    <a:pt x="4" y="824"/>
                    <a:pt x="1" y="729"/>
                  </a:cubicBezTo>
                  <a:cubicBezTo>
                    <a:pt x="0" y="424"/>
                    <a:pt x="0" y="120"/>
                    <a:pt x="0" y="120"/>
                  </a:cubicBezTo>
                  <a:close/>
                </a:path>
              </a:pathLst>
            </a:custGeom>
            <a:solidFill>
              <a:srgbClr val="C4A2D2">
                <a:alpha val="50000"/>
              </a:srgbClr>
            </a:solidFill>
            <a:ln>
              <a:noFill/>
            </a:ln>
            <a:effectLst/>
            <a:extLst>
              <a:ext uri="{91240B29-F687-4F45-9708-019B960494DF}">
                <a14:hiddenLine xmlns:a14="http://schemas.microsoft.com/office/drawing/2010/main" xmlns="" w="19050" cap="flat" cmpd="sng">
                  <a:solidFill>
                    <a:srgbClr val="FFFFFF">
                      <a:alpha val="70000"/>
                    </a:srgbClr>
                  </a:solidFill>
                  <a:prstDash val="solid"/>
                  <a:round/>
                  <a:headEnd/>
                  <a:tailEnd/>
                </a14:hiddenLine>
              </a:ext>
              <a:ext uri="{AF507438-7753-43E0-B8FC-AC1667EBCBE1}">
                <a14:hiddenEffects xmlns:a14="http://schemas.microsoft.com/office/drawing/2010/main" xmlns="">
                  <a:effectLst>
                    <a:outerShdw dist="28398" dir="12393903" algn="ctr" rotWithShape="0">
                      <a:schemeClr val="tx2"/>
                    </a:outerShdw>
                  </a:effectLst>
                </a14:hiddenEffects>
              </a:ext>
            </a:extLst>
          </p:spPr>
          <p:txBody>
            <a:bodyPr/>
            <a:lstStyle/>
            <a:p>
              <a:pPr latinLnBrk="0">
                <a:defRPr/>
              </a:pPr>
              <a:endParaRPr lang="ko-KR" altLang="en-US" kern="0" smtClean="0">
                <a:solidFill>
                  <a:sysClr val="windowText" lastClr="000000"/>
                </a:solidFill>
              </a:endParaRPr>
            </a:p>
          </p:txBody>
        </p:sp>
        <p:sp>
          <p:nvSpPr>
            <p:cNvPr id="43" name="Freeform 166"/>
            <p:cNvSpPr>
              <a:spLocks/>
            </p:cNvSpPr>
            <p:nvPr userDrawn="1"/>
          </p:nvSpPr>
          <p:spPr bwMode="gray">
            <a:xfrm flipH="1">
              <a:off x="5378" y="107"/>
              <a:ext cx="227" cy="227"/>
            </a:xfrm>
            <a:custGeom>
              <a:avLst/>
              <a:gdLst>
                <a:gd name="T0" fmla="*/ 0 w 832"/>
                <a:gd name="T1" fmla="*/ 120 h 834"/>
                <a:gd name="T2" fmla="*/ 112 w 832"/>
                <a:gd name="T3" fmla="*/ 3 h 834"/>
                <a:gd name="T4" fmla="*/ 727 w 832"/>
                <a:gd name="T5" fmla="*/ 3 h 834"/>
                <a:gd name="T6" fmla="*/ 832 w 832"/>
                <a:gd name="T7" fmla="*/ 106 h 834"/>
                <a:gd name="T8" fmla="*/ 832 w 832"/>
                <a:gd name="T9" fmla="*/ 726 h 834"/>
                <a:gd name="T10" fmla="*/ 742 w 832"/>
                <a:gd name="T11" fmla="*/ 832 h 834"/>
                <a:gd name="T12" fmla="*/ 106 w 832"/>
                <a:gd name="T13" fmla="*/ 834 h 834"/>
                <a:gd name="T14" fmla="*/ 1 w 832"/>
                <a:gd name="T15" fmla="*/ 729 h 834"/>
                <a:gd name="T16" fmla="*/ 0 w 832"/>
                <a:gd name="T17" fmla="*/ 12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2" h="834">
                  <a:moveTo>
                    <a:pt x="0" y="120"/>
                  </a:moveTo>
                  <a:cubicBezTo>
                    <a:pt x="0" y="120"/>
                    <a:pt x="6" y="0"/>
                    <a:pt x="112" y="3"/>
                  </a:cubicBezTo>
                  <a:cubicBezTo>
                    <a:pt x="419" y="3"/>
                    <a:pt x="727" y="3"/>
                    <a:pt x="727" y="3"/>
                  </a:cubicBezTo>
                  <a:cubicBezTo>
                    <a:pt x="832" y="14"/>
                    <a:pt x="832" y="106"/>
                    <a:pt x="832" y="106"/>
                  </a:cubicBezTo>
                  <a:cubicBezTo>
                    <a:pt x="832" y="106"/>
                    <a:pt x="832" y="416"/>
                    <a:pt x="832" y="726"/>
                  </a:cubicBezTo>
                  <a:cubicBezTo>
                    <a:pt x="826" y="820"/>
                    <a:pt x="742" y="832"/>
                    <a:pt x="742" y="832"/>
                  </a:cubicBezTo>
                  <a:lnTo>
                    <a:pt x="106" y="834"/>
                  </a:lnTo>
                  <a:cubicBezTo>
                    <a:pt x="106" y="834"/>
                    <a:pt x="4" y="824"/>
                    <a:pt x="1" y="729"/>
                  </a:cubicBezTo>
                  <a:cubicBezTo>
                    <a:pt x="0" y="424"/>
                    <a:pt x="0" y="120"/>
                    <a:pt x="0" y="120"/>
                  </a:cubicBezTo>
                  <a:close/>
                </a:path>
              </a:pathLst>
            </a:custGeom>
            <a:solidFill>
              <a:srgbClr val="9BBD98">
                <a:alpha val="50000"/>
              </a:srgbClr>
            </a:solidFill>
            <a:ln>
              <a:noFill/>
            </a:ln>
            <a:effectLst/>
            <a:extLst>
              <a:ext uri="{91240B29-F687-4F45-9708-019B960494DF}">
                <a14:hiddenLine xmlns:a14="http://schemas.microsoft.com/office/drawing/2010/main" xmlns="" w="19050" cap="flat" cmpd="sng">
                  <a:solidFill>
                    <a:srgbClr val="FFFFFF">
                      <a:alpha val="70000"/>
                    </a:srgbClr>
                  </a:solidFill>
                  <a:prstDash val="solid"/>
                  <a:round/>
                  <a:headEnd/>
                  <a:tailEnd/>
                </a14:hiddenLine>
              </a:ext>
              <a:ext uri="{AF507438-7753-43E0-B8FC-AC1667EBCBE1}">
                <a14:hiddenEffects xmlns:a14="http://schemas.microsoft.com/office/drawing/2010/main" xmlns="">
                  <a:effectLst>
                    <a:outerShdw dist="28398" dir="12393903" algn="ctr" rotWithShape="0">
                      <a:schemeClr val="tx2"/>
                    </a:outerShdw>
                  </a:effectLst>
                </a14:hiddenEffects>
              </a:ext>
            </a:extLst>
          </p:spPr>
          <p:txBody>
            <a:bodyPr/>
            <a:lstStyle/>
            <a:p>
              <a:pPr latinLnBrk="0">
                <a:defRPr/>
              </a:pPr>
              <a:endParaRPr lang="ko-KR" altLang="en-US" kern="0" smtClean="0">
                <a:solidFill>
                  <a:sysClr val="windowText" lastClr="000000"/>
                </a:solidFill>
              </a:endParaRPr>
            </a:p>
          </p:txBody>
        </p:sp>
        <p:sp>
          <p:nvSpPr>
            <p:cNvPr id="44" name="Freeform 167"/>
            <p:cNvSpPr>
              <a:spLocks/>
            </p:cNvSpPr>
            <p:nvPr userDrawn="1"/>
          </p:nvSpPr>
          <p:spPr bwMode="gray">
            <a:xfrm flipH="1">
              <a:off x="5134" y="349"/>
              <a:ext cx="227" cy="227"/>
            </a:xfrm>
            <a:custGeom>
              <a:avLst/>
              <a:gdLst>
                <a:gd name="T0" fmla="*/ 0 w 832"/>
                <a:gd name="T1" fmla="*/ 120 h 834"/>
                <a:gd name="T2" fmla="*/ 112 w 832"/>
                <a:gd name="T3" fmla="*/ 3 h 834"/>
                <a:gd name="T4" fmla="*/ 727 w 832"/>
                <a:gd name="T5" fmla="*/ 3 h 834"/>
                <a:gd name="T6" fmla="*/ 832 w 832"/>
                <a:gd name="T7" fmla="*/ 106 h 834"/>
                <a:gd name="T8" fmla="*/ 832 w 832"/>
                <a:gd name="T9" fmla="*/ 726 h 834"/>
                <a:gd name="T10" fmla="*/ 742 w 832"/>
                <a:gd name="T11" fmla="*/ 832 h 834"/>
                <a:gd name="T12" fmla="*/ 106 w 832"/>
                <a:gd name="T13" fmla="*/ 834 h 834"/>
                <a:gd name="T14" fmla="*/ 1 w 832"/>
                <a:gd name="T15" fmla="*/ 729 h 834"/>
                <a:gd name="T16" fmla="*/ 0 w 832"/>
                <a:gd name="T17" fmla="*/ 12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2" h="834">
                  <a:moveTo>
                    <a:pt x="0" y="120"/>
                  </a:moveTo>
                  <a:cubicBezTo>
                    <a:pt x="0" y="120"/>
                    <a:pt x="6" y="0"/>
                    <a:pt x="112" y="3"/>
                  </a:cubicBezTo>
                  <a:cubicBezTo>
                    <a:pt x="419" y="3"/>
                    <a:pt x="727" y="3"/>
                    <a:pt x="727" y="3"/>
                  </a:cubicBezTo>
                  <a:cubicBezTo>
                    <a:pt x="832" y="14"/>
                    <a:pt x="832" y="106"/>
                    <a:pt x="832" y="106"/>
                  </a:cubicBezTo>
                  <a:cubicBezTo>
                    <a:pt x="832" y="106"/>
                    <a:pt x="832" y="416"/>
                    <a:pt x="832" y="726"/>
                  </a:cubicBezTo>
                  <a:cubicBezTo>
                    <a:pt x="826" y="820"/>
                    <a:pt x="742" y="832"/>
                    <a:pt x="742" y="832"/>
                  </a:cubicBezTo>
                  <a:lnTo>
                    <a:pt x="106" y="834"/>
                  </a:lnTo>
                  <a:cubicBezTo>
                    <a:pt x="106" y="834"/>
                    <a:pt x="4" y="824"/>
                    <a:pt x="1" y="729"/>
                  </a:cubicBezTo>
                  <a:cubicBezTo>
                    <a:pt x="0" y="424"/>
                    <a:pt x="0" y="120"/>
                    <a:pt x="0" y="120"/>
                  </a:cubicBezTo>
                  <a:close/>
                </a:path>
              </a:pathLst>
            </a:custGeom>
            <a:solidFill>
              <a:srgbClr val="9BBD98">
                <a:alpha val="50000"/>
              </a:srgbClr>
            </a:solidFill>
            <a:ln>
              <a:noFill/>
            </a:ln>
            <a:effectLst/>
            <a:extLst>
              <a:ext uri="{91240B29-F687-4F45-9708-019B960494DF}">
                <a14:hiddenLine xmlns:a14="http://schemas.microsoft.com/office/drawing/2010/main" xmlns="" w="19050" cap="flat" cmpd="sng">
                  <a:solidFill>
                    <a:srgbClr val="FFFFFF">
                      <a:alpha val="70000"/>
                    </a:srgbClr>
                  </a:solidFill>
                  <a:prstDash val="solid"/>
                  <a:round/>
                  <a:headEnd/>
                  <a:tailEnd/>
                </a14:hiddenLine>
              </a:ext>
              <a:ext uri="{AF507438-7753-43E0-B8FC-AC1667EBCBE1}">
                <a14:hiddenEffects xmlns:a14="http://schemas.microsoft.com/office/drawing/2010/main" xmlns="">
                  <a:effectLst>
                    <a:outerShdw dist="28398" dir="12393903" algn="ctr" rotWithShape="0">
                      <a:schemeClr val="tx2"/>
                    </a:outerShdw>
                  </a:effectLst>
                </a14:hiddenEffects>
              </a:ext>
            </a:extLst>
          </p:spPr>
          <p:txBody>
            <a:bodyPr/>
            <a:lstStyle/>
            <a:p>
              <a:pPr latinLnBrk="0">
                <a:defRPr/>
              </a:pPr>
              <a:endParaRPr lang="ko-KR" altLang="en-US" kern="0" smtClean="0">
                <a:solidFill>
                  <a:sysClr val="windowText" lastClr="000000"/>
                </a:solidFill>
              </a:endParaRPr>
            </a:p>
          </p:txBody>
        </p:sp>
        <p:sp>
          <p:nvSpPr>
            <p:cNvPr id="45" name="Freeform 168"/>
            <p:cNvSpPr>
              <a:spLocks/>
            </p:cNvSpPr>
            <p:nvPr userDrawn="1"/>
          </p:nvSpPr>
          <p:spPr bwMode="gray">
            <a:xfrm flipH="1">
              <a:off x="4897" y="118"/>
              <a:ext cx="227" cy="227"/>
            </a:xfrm>
            <a:custGeom>
              <a:avLst/>
              <a:gdLst>
                <a:gd name="T0" fmla="*/ 0 w 832"/>
                <a:gd name="T1" fmla="*/ 120 h 834"/>
                <a:gd name="T2" fmla="*/ 112 w 832"/>
                <a:gd name="T3" fmla="*/ 3 h 834"/>
                <a:gd name="T4" fmla="*/ 727 w 832"/>
                <a:gd name="T5" fmla="*/ 3 h 834"/>
                <a:gd name="T6" fmla="*/ 832 w 832"/>
                <a:gd name="T7" fmla="*/ 106 h 834"/>
                <a:gd name="T8" fmla="*/ 832 w 832"/>
                <a:gd name="T9" fmla="*/ 726 h 834"/>
                <a:gd name="T10" fmla="*/ 742 w 832"/>
                <a:gd name="T11" fmla="*/ 832 h 834"/>
                <a:gd name="T12" fmla="*/ 106 w 832"/>
                <a:gd name="T13" fmla="*/ 834 h 834"/>
                <a:gd name="T14" fmla="*/ 1 w 832"/>
                <a:gd name="T15" fmla="*/ 729 h 834"/>
                <a:gd name="T16" fmla="*/ 0 w 832"/>
                <a:gd name="T17" fmla="*/ 12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2" h="834">
                  <a:moveTo>
                    <a:pt x="0" y="120"/>
                  </a:moveTo>
                  <a:cubicBezTo>
                    <a:pt x="0" y="120"/>
                    <a:pt x="6" y="0"/>
                    <a:pt x="112" y="3"/>
                  </a:cubicBezTo>
                  <a:cubicBezTo>
                    <a:pt x="419" y="3"/>
                    <a:pt x="727" y="3"/>
                    <a:pt x="727" y="3"/>
                  </a:cubicBezTo>
                  <a:cubicBezTo>
                    <a:pt x="832" y="14"/>
                    <a:pt x="832" y="106"/>
                    <a:pt x="832" y="106"/>
                  </a:cubicBezTo>
                  <a:cubicBezTo>
                    <a:pt x="832" y="106"/>
                    <a:pt x="832" y="416"/>
                    <a:pt x="832" y="726"/>
                  </a:cubicBezTo>
                  <a:cubicBezTo>
                    <a:pt x="826" y="820"/>
                    <a:pt x="742" y="832"/>
                    <a:pt x="742" y="832"/>
                  </a:cubicBezTo>
                  <a:lnTo>
                    <a:pt x="106" y="834"/>
                  </a:lnTo>
                  <a:cubicBezTo>
                    <a:pt x="106" y="834"/>
                    <a:pt x="4" y="824"/>
                    <a:pt x="1" y="729"/>
                  </a:cubicBezTo>
                  <a:cubicBezTo>
                    <a:pt x="0" y="424"/>
                    <a:pt x="0" y="120"/>
                    <a:pt x="0" y="120"/>
                  </a:cubicBezTo>
                  <a:close/>
                </a:path>
              </a:pathLst>
            </a:custGeom>
            <a:solidFill>
              <a:srgbClr val="9BBD98">
                <a:alpha val="30000"/>
              </a:srgbClr>
            </a:solidFill>
            <a:ln>
              <a:noFill/>
            </a:ln>
            <a:effectLst/>
            <a:extLst>
              <a:ext uri="{91240B29-F687-4F45-9708-019B960494DF}">
                <a14:hiddenLine xmlns:a14="http://schemas.microsoft.com/office/drawing/2010/main" xmlns="" w="19050" cap="flat" cmpd="sng">
                  <a:solidFill>
                    <a:srgbClr val="FFFFFF">
                      <a:alpha val="70000"/>
                    </a:srgbClr>
                  </a:solidFill>
                  <a:prstDash val="solid"/>
                  <a:round/>
                  <a:headEnd/>
                  <a:tailEnd/>
                </a14:hiddenLine>
              </a:ext>
              <a:ext uri="{AF507438-7753-43E0-B8FC-AC1667EBCBE1}">
                <a14:hiddenEffects xmlns:a14="http://schemas.microsoft.com/office/drawing/2010/main" xmlns="">
                  <a:effectLst>
                    <a:outerShdw dist="28398" dir="12393903" algn="ctr" rotWithShape="0">
                      <a:schemeClr val="tx2"/>
                    </a:outerShdw>
                  </a:effectLst>
                </a14:hiddenEffects>
              </a:ext>
            </a:extLst>
          </p:spPr>
          <p:txBody>
            <a:bodyPr/>
            <a:lstStyle/>
            <a:p>
              <a:pPr latinLnBrk="0">
                <a:defRPr/>
              </a:pPr>
              <a:endParaRPr lang="ko-KR" altLang="en-US" kern="0" smtClean="0">
                <a:solidFill>
                  <a:sysClr val="windowText" lastClr="000000"/>
                </a:solidFill>
              </a:endParaRPr>
            </a:p>
          </p:txBody>
        </p:sp>
      </p:grpSp>
      <p:sp>
        <p:nvSpPr>
          <p:cNvPr id="47" name="Freeform 170"/>
          <p:cNvSpPr>
            <a:spLocks/>
          </p:cNvSpPr>
          <p:nvPr userDrawn="1">
            <p:custDataLst>
              <p:tags r:id="rId9"/>
            </p:custDataLst>
          </p:nvPr>
        </p:nvSpPr>
        <p:spPr bwMode="gray">
          <a:xfrm>
            <a:off x="515982" y="116839"/>
            <a:ext cx="360000" cy="360000"/>
          </a:xfrm>
          <a:custGeom>
            <a:avLst/>
            <a:gdLst>
              <a:gd name="T0" fmla="*/ 0 w 832"/>
              <a:gd name="T1" fmla="*/ 120 h 834"/>
              <a:gd name="T2" fmla="*/ 112 w 832"/>
              <a:gd name="T3" fmla="*/ 3 h 834"/>
              <a:gd name="T4" fmla="*/ 727 w 832"/>
              <a:gd name="T5" fmla="*/ 3 h 834"/>
              <a:gd name="T6" fmla="*/ 832 w 832"/>
              <a:gd name="T7" fmla="*/ 106 h 834"/>
              <a:gd name="T8" fmla="*/ 832 w 832"/>
              <a:gd name="T9" fmla="*/ 726 h 834"/>
              <a:gd name="T10" fmla="*/ 742 w 832"/>
              <a:gd name="T11" fmla="*/ 832 h 834"/>
              <a:gd name="T12" fmla="*/ 106 w 832"/>
              <a:gd name="T13" fmla="*/ 834 h 834"/>
              <a:gd name="T14" fmla="*/ 1 w 832"/>
              <a:gd name="T15" fmla="*/ 729 h 834"/>
              <a:gd name="T16" fmla="*/ 0 w 832"/>
              <a:gd name="T17" fmla="*/ 12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2" h="834">
                <a:moveTo>
                  <a:pt x="0" y="120"/>
                </a:moveTo>
                <a:cubicBezTo>
                  <a:pt x="0" y="120"/>
                  <a:pt x="6" y="0"/>
                  <a:pt x="112" y="3"/>
                </a:cubicBezTo>
                <a:cubicBezTo>
                  <a:pt x="419" y="3"/>
                  <a:pt x="727" y="3"/>
                  <a:pt x="727" y="3"/>
                </a:cubicBezTo>
                <a:cubicBezTo>
                  <a:pt x="832" y="14"/>
                  <a:pt x="832" y="106"/>
                  <a:pt x="832" y="106"/>
                </a:cubicBezTo>
                <a:cubicBezTo>
                  <a:pt x="832" y="106"/>
                  <a:pt x="832" y="416"/>
                  <a:pt x="832" y="726"/>
                </a:cubicBezTo>
                <a:cubicBezTo>
                  <a:pt x="826" y="820"/>
                  <a:pt x="742" y="832"/>
                  <a:pt x="742" y="832"/>
                </a:cubicBezTo>
                <a:lnTo>
                  <a:pt x="106" y="834"/>
                </a:lnTo>
                <a:cubicBezTo>
                  <a:pt x="106" y="834"/>
                  <a:pt x="4" y="824"/>
                  <a:pt x="1" y="729"/>
                </a:cubicBezTo>
                <a:cubicBezTo>
                  <a:pt x="0" y="424"/>
                  <a:pt x="0" y="120"/>
                  <a:pt x="0" y="120"/>
                </a:cubicBezTo>
                <a:close/>
              </a:path>
            </a:pathLst>
          </a:custGeom>
          <a:solidFill>
            <a:srgbClr val="A1D1F1">
              <a:alpha val="50000"/>
            </a:srgbClr>
          </a:solidFill>
          <a:ln>
            <a:noFill/>
          </a:ln>
          <a:effectLst/>
          <a:extLst>
            <a:ext uri="{91240B29-F687-4F45-9708-019B960494DF}">
              <a14:hiddenLine xmlns:a14="http://schemas.microsoft.com/office/drawing/2010/main" xmlns="" w="19050" cap="flat" cmpd="sng">
                <a:solidFill>
                  <a:srgbClr val="FFFFFF">
                    <a:alpha val="70000"/>
                  </a:srgbClr>
                </a:solidFill>
                <a:prstDash val="solid"/>
                <a:round/>
                <a:headEnd/>
                <a:tailEnd/>
              </a14:hiddenLine>
            </a:ext>
            <a:ext uri="{AF507438-7753-43E0-B8FC-AC1667EBCBE1}">
              <a14:hiddenEffects xmlns:a14="http://schemas.microsoft.com/office/drawing/2010/main" xmlns="">
                <a:effectLst>
                  <a:outerShdw dist="28398" dir="12393903" algn="ctr" rotWithShape="0">
                    <a:schemeClr val="tx2"/>
                  </a:outerShdw>
                </a:effectLst>
              </a14:hiddenEffects>
            </a:ext>
          </a:extLst>
        </p:spPr>
        <p:txBody>
          <a:bodyPr/>
          <a:lstStyle/>
          <a:p>
            <a:pPr latinLnBrk="0">
              <a:defRPr/>
            </a:pPr>
            <a:endParaRPr lang="ko-KR" altLang="en-US" kern="0" smtClean="0">
              <a:solidFill>
                <a:sysClr val="windowText" lastClr="000000"/>
              </a:solidFill>
            </a:endParaRPr>
          </a:p>
        </p:txBody>
      </p:sp>
      <p:sp>
        <p:nvSpPr>
          <p:cNvPr id="48" name="Freeform 171"/>
          <p:cNvSpPr>
            <a:spLocks/>
          </p:cNvSpPr>
          <p:nvPr userDrawn="1">
            <p:custDataLst>
              <p:tags r:id="rId10"/>
            </p:custDataLst>
          </p:nvPr>
        </p:nvSpPr>
        <p:spPr bwMode="gray">
          <a:xfrm>
            <a:off x="139700" y="432928"/>
            <a:ext cx="360000" cy="360000"/>
          </a:xfrm>
          <a:custGeom>
            <a:avLst/>
            <a:gdLst>
              <a:gd name="T0" fmla="*/ 0 w 832"/>
              <a:gd name="T1" fmla="*/ 120 h 834"/>
              <a:gd name="T2" fmla="*/ 112 w 832"/>
              <a:gd name="T3" fmla="*/ 3 h 834"/>
              <a:gd name="T4" fmla="*/ 727 w 832"/>
              <a:gd name="T5" fmla="*/ 3 h 834"/>
              <a:gd name="T6" fmla="*/ 832 w 832"/>
              <a:gd name="T7" fmla="*/ 106 h 834"/>
              <a:gd name="T8" fmla="*/ 832 w 832"/>
              <a:gd name="T9" fmla="*/ 726 h 834"/>
              <a:gd name="T10" fmla="*/ 742 w 832"/>
              <a:gd name="T11" fmla="*/ 832 h 834"/>
              <a:gd name="T12" fmla="*/ 106 w 832"/>
              <a:gd name="T13" fmla="*/ 834 h 834"/>
              <a:gd name="T14" fmla="*/ 1 w 832"/>
              <a:gd name="T15" fmla="*/ 729 h 834"/>
              <a:gd name="T16" fmla="*/ 0 w 832"/>
              <a:gd name="T17" fmla="*/ 12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2" h="834">
                <a:moveTo>
                  <a:pt x="0" y="120"/>
                </a:moveTo>
                <a:cubicBezTo>
                  <a:pt x="0" y="120"/>
                  <a:pt x="6" y="0"/>
                  <a:pt x="112" y="3"/>
                </a:cubicBezTo>
                <a:cubicBezTo>
                  <a:pt x="419" y="3"/>
                  <a:pt x="727" y="3"/>
                  <a:pt x="727" y="3"/>
                </a:cubicBezTo>
                <a:cubicBezTo>
                  <a:pt x="832" y="14"/>
                  <a:pt x="832" y="106"/>
                  <a:pt x="832" y="106"/>
                </a:cubicBezTo>
                <a:cubicBezTo>
                  <a:pt x="832" y="106"/>
                  <a:pt x="832" y="416"/>
                  <a:pt x="832" y="726"/>
                </a:cubicBezTo>
                <a:cubicBezTo>
                  <a:pt x="826" y="820"/>
                  <a:pt x="742" y="832"/>
                  <a:pt x="742" y="832"/>
                </a:cubicBezTo>
                <a:lnTo>
                  <a:pt x="106" y="834"/>
                </a:lnTo>
                <a:cubicBezTo>
                  <a:pt x="106" y="834"/>
                  <a:pt x="4" y="824"/>
                  <a:pt x="1" y="729"/>
                </a:cubicBezTo>
                <a:cubicBezTo>
                  <a:pt x="0" y="424"/>
                  <a:pt x="0" y="120"/>
                  <a:pt x="0" y="120"/>
                </a:cubicBezTo>
                <a:close/>
              </a:path>
            </a:pathLst>
          </a:custGeom>
          <a:solidFill>
            <a:srgbClr val="9BBD98">
              <a:alpha val="50000"/>
            </a:srgbClr>
          </a:solidFill>
          <a:ln>
            <a:noFill/>
          </a:ln>
          <a:effectLst/>
          <a:extLst>
            <a:ext uri="{91240B29-F687-4F45-9708-019B960494DF}">
              <a14:hiddenLine xmlns:a14="http://schemas.microsoft.com/office/drawing/2010/main" xmlns="" w="19050" cap="flat" cmpd="sng">
                <a:solidFill>
                  <a:srgbClr val="FFFFFF">
                    <a:alpha val="70000"/>
                  </a:srgbClr>
                </a:solidFill>
                <a:prstDash val="solid"/>
                <a:round/>
                <a:headEnd/>
                <a:tailEnd/>
              </a14:hiddenLine>
            </a:ext>
            <a:ext uri="{AF507438-7753-43E0-B8FC-AC1667EBCBE1}">
              <a14:hiddenEffects xmlns:a14="http://schemas.microsoft.com/office/drawing/2010/main" xmlns="">
                <a:effectLst>
                  <a:outerShdw dist="28398" dir="12393903" algn="ctr" rotWithShape="0">
                    <a:schemeClr val="tx2"/>
                  </a:outerShdw>
                </a:effectLst>
              </a14:hiddenEffects>
            </a:ext>
          </a:extLst>
        </p:spPr>
        <p:txBody>
          <a:bodyPr/>
          <a:lstStyle/>
          <a:p>
            <a:pPr latinLnBrk="0">
              <a:defRPr/>
            </a:pPr>
            <a:endParaRPr lang="ko-KR" altLang="en-US" kern="0" smtClean="0">
              <a:solidFill>
                <a:sysClr val="windowText" lastClr="000000"/>
              </a:solidFill>
            </a:endParaRPr>
          </a:p>
        </p:txBody>
      </p:sp>
      <p:sp>
        <p:nvSpPr>
          <p:cNvPr id="49" name="Freeform 170"/>
          <p:cNvSpPr>
            <a:spLocks/>
          </p:cNvSpPr>
          <p:nvPr userDrawn="1">
            <p:custDataLst>
              <p:tags r:id="rId11"/>
            </p:custDataLst>
          </p:nvPr>
        </p:nvSpPr>
        <p:spPr bwMode="gray">
          <a:xfrm>
            <a:off x="515982" y="116839"/>
            <a:ext cx="360000" cy="360000"/>
          </a:xfrm>
          <a:custGeom>
            <a:avLst/>
            <a:gdLst>
              <a:gd name="T0" fmla="*/ 0 w 832"/>
              <a:gd name="T1" fmla="*/ 120 h 834"/>
              <a:gd name="T2" fmla="*/ 112 w 832"/>
              <a:gd name="T3" fmla="*/ 3 h 834"/>
              <a:gd name="T4" fmla="*/ 727 w 832"/>
              <a:gd name="T5" fmla="*/ 3 h 834"/>
              <a:gd name="T6" fmla="*/ 832 w 832"/>
              <a:gd name="T7" fmla="*/ 106 h 834"/>
              <a:gd name="T8" fmla="*/ 832 w 832"/>
              <a:gd name="T9" fmla="*/ 726 h 834"/>
              <a:gd name="T10" fmla="*/ 742 w 832"/>
              <a:gd name="T11" fmla="*/ 832 h 834"/>
              <a:gd name="T12" fmla="*/ 106 w 832"/>
              <a:gd name="T13" fmla="*/ 834 h 834"/>
              <a:gd name="T14" fmla="*/ 1 w 832"/>
              <a:gd name="T15" fmla="*/ 729 h 834"/>
              <a:gd name="T16" fmla="*/ 0 w 832"/>
              <a:gd name="T17" fmla="*/ 12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2" h="834">
                <a:moveTo>
                  <a:pt x="0" y="120"/>
                </a:moveTo>
                <a:cubicBezTo>
                  <a:pt x="0" y="120"/>
                  <a:pt x="6" y="0"/>
                  <a:pt x="112" y="3"/>
                </a:cubicBezTo>
                <a:cubicBezTo>
                  <a:pt x="419" y="3"/>
                  <a:pt x="727" y="3"/>
                  <a:pt x="727" y="3"/>
                </a:cubicBezTo>
                <a:cubicBezTo>
                  <a:pt x="832" y="14"/>
                  <a:pt x="832" y="106"/>
                  <a:pt x="832" y="106"/>
                </a:cubicBezTo>
                <a:cubicBezTo>
                  <a:pt x="832" y="106"/>
                  <a:pt x="832" y="416"/>
                  <a:pt x="832" y="726"/>
                </a:cubicBezTo>
                <a:cubicBezTo>
                  <a:pt x="826" y="820"/>
                  <a:pt x="742" y="832"/>
                  <a:pt x="742" y="832"/>
                </a:cubicBezTo>
                <a:lnTo>
                  <a:pt x="106" y="834"/>
                </a:lnTo>
                <a:cubicBezTo>
                  <a:pt x="106" y="834"/>
                  <a:pt x="4" y="824"/>
                  <a:pt x="1" y="729"/>
                </a:cubicBezTo>
                <a:cubicBezTo>
                  <a:pt x="0" y="424"/>
                  <a:pt x="0" y="120"/>
                  <a:pt x="0" y="120"/>
                </a:cubicBezTo>
                <a:close/>
              </a:path>
            </a:pathLst>
          </a:custGeom>
          <a:solidFill>
            <a:srgbClr val="A1D1F1">
              <a:alpha val="50000"/>
            </a:srgbClr>
          </a:solidFill>
          <a:ln>
            <a:noFill/>
          </a:ln>
          <a:effectLst/>
          <a:extLst>
            <a:ext uri="{91240B29-F687-4F45-9708-019B960494DF}">
              <a14:hiddenLine xmlns:a14="http://schemas.microsoft.com/office/drawing/2010/main" xmlns="" w="19050" cap="flat" cmpd="sng">
                <a:solidFill>
                  <a:srgbClr val="FFFFFF">
                    <a:alpha val="70000"/>
                  </a:srgbClr>
                </a:solidFill>
                <a:prstDash val="solid"/>
                <a:round/>
                <a:headEnd/>
                <a:tailEnd/>
              </a14:hiddenLine>
            </a:ext>
            <a:ext uri="{AF507438-7753-43E0-B8FC-AC1667EBCBE1}">
              <a14:hiddenEffects xmlns:a14="http://schemas.microsoft.com/office/drawing/2010/main" xmlns="">
                <a:effectLst>
                  <a:outerShdw dist="28398" dir="12393903" algn="ctr" rotWithShape="0">
                    <a:schemeClr val="tx2"/>
                  </a:outerShdw>
                </a:effectLst>
              </a14:hiddenEffects>
            </a:ext>
          </a:extLst>
        </p:spPr>
        <p:txBody>
          <a:bodyPr/>
          <a:lstStyle/>
          <a:p>
            <a:pPr latinLnBrk="0">
              <a:defRPr/>
            </a:pPr>
            <a:endParaRPr lang="ko-KR" altLang="en-US" kern="0" smtClean="0">
              <a:solidFill>
                <a:sysClr val="windowText" lastClr="000000"/>
              </a:solidFill>
            </a:endParaRPr>
          </a:p>
        </p:txBody>
      </p:sp>
      <p:sp>
        <p:nvSpPr>
          <p:cNvPr id="50" name="Freeform 171"/>
          <p:cNvSpPr>
            <a:spLocks/>
          </p:cNvSpPr>
          <p:nvPr userDrawn="1">
            <p:custDataLst>
              <p:tags r:id="rId12"/>
            </p:custDataLst>
          </p:nvPr>
        </p:nvSpPr>
        <p:spPr bwMode="gray">
          <a:xfrm>
            <a:off x="139700" y="432928"/>
            <a:ext cx="360000" cy="360000"/>
          </a:xfrm>
          <a:custGeom>
            <a:avLst/>
            <a:gdLst>
              <a:gd name="T0" fmla="*/ 0 w 832"/>
              <a:gd name="T1" fmla="*/ 120 h 834"/>
              <a:gd name="T2" fmla="*/ 112 w 832"/>
              <a:gd name="T3" fmla="*/ 3 h 834"/>
              <a:gd name="T4" fmla="*/ 727 w 832"/>
              <a:gd name="T5" fmla="*/ 3 h 834"/>
              <a:gd name="T6" fmla="*/ 832 w 832"/>
              <a:gd name="T7" fmla="*/ 106 h 834"/>
              <a:gd name="T8" fmla="*/ 832 w 832"/>
              <a:gd name="T9" fmla="*/ 726 h 834"/>
              <a:gd name="T10" fmla="*/ 742 w 832"/>
              <a:gd name="T11" fmla="*/ 832 h 834"/>
              <a:gd name="T12" fmla="*/ 106 w 832"/>
              <a:gd name="T13" fmla="*/ 834 h 834"/>
              <a:gd name="T14" fmla="*/ 1 w 832"/>
              <a:gd name="T15" fmla="*/ 729 h 834"/>
              <a:gd name="T16" fmla="*/ 0 w 832"/>
              <a:gd name="T17" fmla="*/ 12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2" h="834">
                <a:moveTo>
                  <a:pt x="0" y="120"/>
                </a:moveTo>
                <a:cubicBezTo>
                  <a:pt x="0" y="120"/>
                  <a:pt x="6" y="0"/>
                  <a:pt x="112" y="3"/>
                </a:cubicBezTo>
                <a:cubicBezTo>
                  <a:pt x="419" y="3"/>
                  <a:pt x="727" y="3"/>
                  <a:pt x="727" y="3"/>
                </a:cubicBezTo>
                <a:cubicBezTo>
                  <a:pt x="832" y="14"/>
                  <a:pt x="832" y="106"/>
                  <a:pt x="832" y="106"/>
                </a:cubicBezTo>
                <a:cubicBezTo>
                  <a:pt x="832" y="106"/>
                  <a:pt x="832" y="416"/>
                  <a:pt x="832" y="726"/>
                </a:cubicBezTo>
                <a:cubicBezTo>
                  <a:pt x="826" y="820"/>
                  <a:pt x="742" y="832"/>
                  <a:pt x="742" y="832"/>
                </a:cubicBezTo>
                <a:lnTo>
                  <a:pt x="106" y="834"/>
                </a:lnTo>
                <a:cubicBezTo>
                  <a:pt x="106" y="834"/>
                  <a:pt x="4" y="824"/>
                  <a:pt x="1" y="729"/>
                </a:cubicBezTo>
                <a:cubicBezTo>
                  <a:pt x="0" y="424"/>
                  <a:pt x="0" y="120"/>
                  <a:pt x="0" y="120"/>
                </a:cubicBezTo>
                <a:close/>
              </a:path>
            </a:pathLst>
          </a:custGeom>
          <a:solidFill>
            <a:srgbClr val="9BBD98">
              <a:alpha val="50000"/>
            </a:srgbClr>
          </a:solidFill>
          <a:ln>
            <a:noFill/>
          </a:ln>
          <a:effectLst/>
          <a:extLst>
            <a:ext uri="{91240B29-F687-4F45-9708-019B960494DF}">
              <a14:hiddenLine xmlns:a14="http://schemas.microsoft.com/office/drawing/2010/main" xmlns="" w="19050" cap="flat" cmpd="sng">
                <a:solidFill>
                  <a:srgbClr val="FFFFFF">
                    <a:alpha val="70000"/>
                  </a:srgbClr>
                </a:solidFill>
                <a:prstDash val="solid"/>
                <a:round/>
                <a:headEnd/>
                <a:tailEnd/>
              </a14:hiddenLine>
            </a:ext>
            <a:ext uri="{AF507438-7753-43E0-B8FC-AC1667EBCBE1}">
              <a14:hiddenEffects xmlns:a14="http://schemas.microsoft.com/office/drawing/2010/main" xmlns="">
                <a:effectLst>
                  <a:outerShdw dist="28398" dir="12393903" algn="ctr" rotWithShape="0">
                    <a:schemeClr val="tx2"/>
                  </a:outerShdw>
                </a:effectLst>
              </a14:hiddenEffects>
            </a:ext>
          </a:extLst>
        </p:spPr>
        <p:txBody>
          <a:bodyPr/>
          <a:lstStyle/>
          <a:p>
            <a:pPr latinLnBrk="0">
              <a:defRPr/>
            </a:pPr>
            <a:endParaRPr lang="ko-KR" altLang="en-US" kern="0" smtClean="0">
              <a:solidFill>
                <a:sysClr val="windowText" lastClr="000000"/>
              </a:solidFill>
            </a:endParaRPr>
          </a:p>
        </p:txBody>
      </p:sp>
      <p:pic>
        <p:nvPicPr>
          <p:cNvPr id="2" name="그림 1"/>
          <p:cNvPicPr>
            <a:picLocks noChangeAspect="1"/>
          </p:cNvPicPr>
          <p:nvPr userDrawn="1"/>
        </p:nvPicPr>
        <p:blipFill>
          <a:blip r:embed="rId16"/>
          <a:stretch>
            <a:fillRect/>
          </a:stretch>
        </p:blipFill>
        <p:spPr>
          <a:xfrm>
            <a:off x="2745288" y="809902"/>
            <a:ext cx="3852000" cy="4815000"/>
          </a:xfrm>
          <a:prstGeom prst="rect">
            <a:avLst/>
          </a:prstGeom>
          <a:ln>
            <a:solidFill>
              <a:schemeClr val="accent3">
                <a:lumMod val="75000"/>
              </a:schemeClr>
            </a:solidFill>
          </a:ln>
        </p:spPr>
      </p:pic>
    </p:spTree>
    <p:extLst>
      <p:ext uri="{BB962C8B-B14F-4D97-AF65-F5344CB8AC3E}">
        <p14:creationId xmlns:p14="http://schemas.microsoft.com/office/powerpoint/2010/main" xmlns="" val="2796128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목차 레이아웃">
    <p:spTree>
      <p:nvGrpSpPr>
        <p:cNvPr id="1" name=""/>
        <p:cNvGrpSpPr/>
        <p:nvPr/>
      </p:nvGrpSpPr>
      <p:grpSpPr>
        <a:xfrm>
          <a:off x="0" y="0"/>
          <a:ext cx="0" cy="0"/>
          <a:chOff x="0" y="0"/>
          <a:chExt cx="0" cy="0"/>
        </a:xfrm>
      </p:grpSpPr>
      <p:sp>
        <p:nvSpPr>
          <p:cNvPr id="2" name="제목 1"/>
          <p:cNvSpPr>
            <a:spLocks noGrp="1"/>
          </p:cNvSpPr>
          <p:nvPr>
            <p:ph type="title"/>
            <p:custDataLst>
              <p:tags r:id="rId1"/>
            </p:custDataLst>
          </p:nvPr>
        </p:nvSpPr>
        <p:spPr/>
        <p:txBody>
          <a:bodyPr/>
          <a:lstStyle>
            <a:lvl1pPr>
              <a:defRPr b="1">
                <a:latin typeface="+mj-lt"/>
              </a:defRPr>
            </a:lvl1pPr>
          </a:lstStyle>
          <a:p>
            <a:r>
              <a:rPr lang="ko-KR" altLang="en-US" dirty="0" smtClean="0"/>
              <a:t>마스터 제목 스타일 편집</a:t>
            </a:r>
            <a:endParaRPr lang="ko-KR" altLang="en-US" dirty="0"/>
          </a:p>
        </p:txBody>
      </p:sp>
      <p:sp>
        <p:nvSpPr>
          <p:cNvPr id="4" name="내용 개체 틀 4"/>
          <p:cNvSpPr>
            <a:spLocks noGrp="1"/>
          </p:cNvSpPr>
          <p:nvPr>
            <p:ph sz="quarter" idx="11"/>
            <p:custDataLst>
              <p:tags r:id="rId2"/>
            </p:custDataLst>
          </p:nvPr>
        </p:nvSpPr>
        <p:spPr>
          <a:xfrm>
            <a:off x="611561" y="1104891"/>
            <a:ext cx="7920880" cy="5420453"/>
          </a:xfrm>
          <a:prstGeom prst="roundRect">
            <a:avLst>
              <a:gd name="adj" fmla="val 4120"/>
            </a:avLst>
          </a:prstGeom>
        </p:spPr>
        <p:style>
          <a:lnRef idx="1">
            <a:schemeClr val="accent3"/>
          </a:lnRef>
          <a:fillRef idx="2">
            <a:schemeClr val="accent3"/>
          </a:fillRef>
          <a:effectRef idx="1">
            <a:schemeClr val="accent3"/>
          </a:effectRef>
          <a:fontRef idx="none"/>
        </p:style>
        <p:txBody>
          <a:bodyPr/>
          <a:lstStyle>
            <a:lvl1pPr>
              <a:defRPr sz="2600" b="1" baseline="0"/>
            </a:lvl1pPr>
            <a:lvl2pPr marL="627063" indent="-269875">
              <a:buClr>
                <a:srgbClr val="4F784C"/>
              </a:buClr>
              <a:buFont typeface="Wingdings" pitchFamily="2" charset="2"/>
              <a:buChar char="ü"/>
              <a:defRPr sz="2200" baseline="0"/>
            </a:lvl2pPr>
            <a:lvl3pPr>
              <a:defRPr sz="1800"/>
            </a:lvl3pPr>
            <a:lvl4pPr>
              <a:defRPr sz="1600"/>
            </a:lvl4pPr>
            <a:lvl5pPr>
              <a:defRPr sz="1400"/>
            </a:lvl5pPr>
          </a:lstStyle>
          <a:p>
            <a:pPr lvl="0"/>
            <a:r>
              <a:rPr lang="ko-KR" altLang="en-US" dirty="0" smtClean="0"/>
              <a:t>마스터 텍스트 스타일을 편집합니다</a:t>
            </a:r>
          </a:p>
          <a:p>
            <a:pPr lvl="1"/>
            <a:r>
              <a:rPr lang="ko-KR" altLang="en-US" dirty="0" smtClean="0"/>
              <a:t>둘째 수준</a:t>
            </a:r>
          </a:p>
        </p:txBody>
      </p:sp>
    </p:spTree>
    <p:extLst>
      <p:ext uri="{BB962C8B-B14F-4D97-AF65-F5344CB8AC3E}">
        <p14:creationId xmlns:p14="http://schemas.microsoft.com/office/powerpoint/2010/main" xmlns="" val="1784858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본문 레이아웃">
    <p:spTree>
      <p:nvGrpSpPr>
        <p:cNvPr id="1" name=""/>
        <p:cNvGrpSpPr/>
        <p:nvPr/>
      </p:nvGrpSpPr>
      <p:grpSpPr>
        <a:xfrm>
          <a:off x="0" y="0"/>
          <a:ext cx="0" cy="0"/>
          <a:chOff x="0" y="0"/>
          <a:chExt cx="0" cy="0"/>
        </a:xfrm>
      </p:grpSpPr>
      <p:sp>
        <p:nvSpPr>
          <p:cNvPr id="2" name="제목 1"/>
          <p:cNvSpPr>
            <a:spLocks noGrp="1"/>
          </p:cNvSpPr>
          <p:nvPr>
            <p:ph type="title"/>
            <p:custDataLst>
              <p:tags r:id="rId1"/>
            </p:custDataLst>
          </p:nvPr>
        </p:nvSpPr>
        <p:spPr>
          <a:xfrm>
            <a:off x="866523" y="152712"/>
            <a:ext cx="8025957" cy="596671"/>
          </a:xfrm>
        </p:spPr>
        <p:txBody>
          <a:bodyPr/>
          <a:lstStyle/>
          <a:p>
            <a:r>
              <a:rPr lang="ko-KR" altLang="en-US" dirty="0" smtClean="0"/>
              <a:t>마스터 제목 스타일 편집</a:t>
            </a:r>
            <a:endParaRPr lang="ko-KR" altLang="en-US" dirty="0"/>
          </a:p>
        </p:txBody>
      </p:sp>
      <p:sp>
        <p:nvSpPr>
          <p:cNvPr id="4" name="내용 개체 틀 4"/>
          <p:cNvSpPr>
            <a:spLocks noGrp="1"/>
          </p:cNvSpPr>
          <p:nvPr>
            <p:ph sz="quarter" idx="11"/>
            <p:custDataLst>
              <p:tags r:id="rId2"/>
            </p:custDataLst>
          </p:nvPr>
        </p:nvSpPr>
        <p:spPr>
          <a:xfrm>
            <a:off x="179388" y="1052735"/>
            <a:ext cx="8713787" cy="5543705"/>
          </a:xfrm>
        </p:spPr>
        <p:txBody>
          <a:bodyPr>
            <a:normAutofit/>
          </a:bodyPr>
          <a:lstStyle>
            <a:lvl1pPr>
              <a:spcAft>
                <a:spcPts val="300"/>
              </a:spcAft>
              <a:defRPr sz="2400" b="1" baseline="0">
                <a:latin typeface="Arial" pitchFamily="34" charset="0"/>
                <a:ea typeface="맑은 고딕" pitchFamily="50" charset="-127"/>
                <a:cs typeface="Times New Roman" pitchFamily="18" charset="0"/>
              </a:defRPr>
            </a:lvl1pPr>
            <a:lvl2pPr>
              <a:lnSpc>
                <a:spcPct val="130000"/>
              </a:lnSpc>
              <a:defRPr sz="2000" baseline="0">
                <a:latin typeface="Arial" pitchFamily="34" charset="0"/>
                <a:ea typeface="맑은 고딕" pitchFamily="50" charset="-127"/>
                <a:cs typeface="Times New Roman" pitchFamily="18" charset="0"/>
              </a:defRPr>
            </a:lvl2pPr>
            <a:lvl3pPr>
              <a:lnSpc>
                <a:spcPct val="130000"/>
              </a:lnSpc>
              <a:defRPr sz="1800" baseline="0">
                <a:latin typeface="Arial" pitchFamily="34" charset="0"/>
                <a:ea typeface="맑은 고딕" pitchFamily="50" charset="-127"/>
                <a:cs typeface="Times New Roman" pitchFamily="18" charset="0"/>
              </a:defRPr>
            </a:lvl3pPr>
            <a:lvl4pPr marL="896938" indent="-182563">
              <a:lnSpc>
                <a:spcPct val="120000"/>
              </a:lnSpc>
              <a:buSzPct val="80000"/>
              <a:buFont typeface="Arial" panose="020B0604020202020204" pitchFamily="34" charset="0"/>
              <a:buChar char="‒"/>
              <a:defRPr sz="1600" baseline="0">
                <a:latin typeface="Arial" pitchFamily="34" charset="0"/>
                <a:ea typeface="맑은 고딕" pitchFamily="50" charset="-127"/>
                <a:cs typeface="Times New Roman" pitchFamily="18" charset="0"/>
              </a:defRPr>
            </a:lvl4pPr>
            <a:lvl5pPr>
              <a:defRPr sz="1400" baseline="0">
                <a:latin typeface="Arial" pitchFamily="34" charset="0"/>
                <a:ea typeface="맑은 고딕" pitchFamily="50" charset="-127"/>
                <a:cs typeface="Times New Roman" pitchFamily="18" charset="0"/>
              </a:defRPr>
            </a:lvl5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5" name="Line 10"/>
          <p:cNvSpPr>
            <a:spLocks noChangeShapeType="1"/>
          </p:cNvSpPr>
          <p:nvPr>
            <p:custDataLst>
              <p:tags r:id="rId3"/>
            </p:custDataLst>
          </p:nvPr>
        </p:nvSpPr>
        <p:spPr bwMode="auto">
          <a:xfrm>
            <a:off x="900440" y="812921"/>
            <a:ext cx="6912000" cy="0"/>
          </a:xfrm>
          <a:prstGeom prst="line">
            <a:avLst/>
          </a:prstGeom>
          <a:ln w="19050">
            <a:headEnd/>
            <a:tailEnd/>
          </a:ln>
        </p:spPr>
        <p:style>
          <a:lnRef idx="2">
            <a:schemeClr val="accent3"/>
          </a:lnRef>
          <a:fillRef idx="0">
            <a:schemeClr val="accent3"/>
          </a:fillRef>
          <a:effectRef idx="1">
            <a:schemeClr val="accent3"/>
          </a:effectRef>
          <a:fontRef idx="minor">
            <a:schemeClr val="tx1"/>
          </a:fontRef>
        </p:style>
        <p:txBody>
          <a:bodyPr/>
          <a:lstStyle/>
          <a:p>
            <a:endParaRPr lang="ko-KR" altLang="en-US">
              <a:solidFill>
                <a:prstClr val="black"/>
              </a:solidFill>
            </a:endParaRPr>
          </a:p>
        </p:txBody>
      </p:sp>
      <p:sp>
        <p:nvSpPr>
          <p:cNvPr id="8" name="Line 10"/>
          <p:cNvSpPr>
            <a:spLocks noChangeShapeType="1"/>
          </p:cNvSpPr>
          <p:nvPr userDrawn="1">
            <p:custDataLst>
              <p:tags r:id="rId4"/>
            </p:custDataLst>
          </p:nvPr>
        </p:nvSpPr>
        <p:spPr bwMode="auto">
          <a:xfrm>
            <a:off x="900440" y="812921"/>
            <a:ext cx="6912000" cy="0"/>
          </a:xfrm>
          <a:prstGeom prst="line">
            <a:avLst/>
          </a:prstGeom>
          <a:ln w="19050">
            <a:headEnd/>
            <a:tailEnd/>
          </a:ln>
        </p:spPr>
        <p:style>
          <a:lnRef idx="2">
            <a:schemeClr val="accent3"/>
          </a:lnRef>
          <a:fillRef idx="0">
            <a:schemeClr val="accent3"/>
          </a:fillRef>
          <a:effectRef idx="1">
            <a:schemeClr val="accent3"/>
          </a:effectRef>
          <a:fontRef idx="minor">
            <a:schemeClr val="tx1"/>
          </a:fontRef>
        </p:style>
        <p:txBody>
          <a:bodyPr/>
          <a:lstStyle/>
          <a:p>
            <a:endParaRPr lang="ko-KR" altLang="en-US">
              <a:solidFill>
                <a:prstClr val="black"/>
              </a:solidFill>
            </a:endParaRPr>
          </a:p>
        </p:txBody>
      </p:sp>
      <p:sp>
        <p:nvSpPr>
          <p:cNvPr id="7" name="직사각형 11"/>
          <p:cNvSpPr>
            <a:spLocks noChangeArrowheads="1"/>
          </p:cNvSpPr>
          <p:nvPr userDrawn="1">
            <p:custDataLst>
              <p:tags r:id="rId5"/>
            </p:custDataLst>
          </p:nvPr>
        </p:nvSpPr>
        <p:spPr bwMode="auto">
          <a:xfrm>
            <a:off x="161511" y="6561139"/>
            <a:ext cx="8739076"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r"/>
            <a:fld id="{033B4838-7E5D-4E73-BD5A-D91E0EFAE053}" type="slidenum">
              <a:rPr lang="en-US" altLang="ko-KR" sz="1000">
                <a:solidFill>
                  <a:srgbClr val="000000"/>
                </a:solidFill>
                <a:latin typeface="HY헤드라인M" pitchFamily="18" charset="-127"/>
                <a:ea typeface="HY헤드라인M" pitchFamily="18" charset="-127"/>
              </a:rPr>
              <a:pPr algn="r"/>
              <a:t>‹#›</a:t>
            </a:fld>
            <a:endParaRPr lang="ko-KR" altLang="en-US" sz="1000" dirty="0">
              <a:solidFill>
                <a:srgbClr val="000000"/>
              </a:solidFill>
            </a:endParaRPr>
          </a:p>
        </p:txBody>
      </p:sp>
    </p:spTree>
    <p:extLst>
      <p:ext uri="{BB962C8B-B14F-4D97-AF65-F5344CB8AC3E}">
        <p14:creationId xmlns:p14="http://schemas.microsoft.com/office/powerpoint/2010/main" xmlns="" val="1672449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3" name="슬라이드 번호 개체 틀 2"/>
          <p:cNvSpPr>
            <a:spLocks noGrp="1"/>
          </p:cNvSpPr>
          <p:nvPr>
            <p:ph type="sldNum" sz="quarter" idx="10"/>
            <p:custDataLst>
              <p:tags r:id="rId1"/>
            </p:custDataLst>
          </p:nvPr>
        </p:nvSpPr>
        <p:spPr>
          <a:xfrm>
            <a:off x="139700" y="6525345"/>
            <a:ext cx="8756650" cy="280046"/>
          </a:xfrm>
          <a:prstGeom prst="rect">
            <a:avLst/>
          </a:prstGeom>
        </p:spPr>
        <p:txBody>
          <a:bodyPr/>
          <a:lstStyle/>
          <a:p>
            <a:pPr latinLnBrk="0"/>
            <a:fld id="{926EA8F1-C76B-4BC6-98C4-C2D2384EDDB7}" type="slidenum">
              <a:rPr lang="en-US" altLang="ko-KR" kern="0" smtClean="0">
                <a:solidFill>
                  <a:prstClr val="black"/>
                </a:solidFill>
                <a:latin typeface="Verdana"/>
              </a:rPr>
              <a:pPr latinLnBrk="0"/>
              <a:t>‹#›</a:t>
            </a:fld>
            <a:endParaRPr lang="en-US" altLang="ko-KR" kern="0" dirty="0">
              <a:solidFill>
                <a:prstClr val="black"/>
              </a:solidFill>
              <a:latin typeface="Verdana"/>
            </a:endParaRPr>
          </a:p>
        </p:txBody>
      </p:sp>
      <p:sp>
        <p:nvSpPr>
          <p:cNvPr id="5" name="내용 개체 틀 4"/>
          <p:cNvSpPr>
            <a:spLocks noGrp="1"/>
          </p:cNvSpPr>
          <p:nvPr>
            <p:ph sz="quarter" idx="11"/>
            <p:custDataLst>
              <p:tags r:id="rId2"/>
            </p:custDataLst>
          </p:nvPr>
        </p:nvSpPr>
        <p:spPr>
          <a:xfrm>
            <a:off x="385763" y="1042987"/>
            <a:ext cx="3960812" cy="5482800"/>
          </a:xfrm>
        </p:spPr>
        <p:txBody>
          <a:bodyPr/>
          <a:lstStyle>
            <a:lvl1pPr>
              <a:defRPr sz="2400" b="1"/>
            </a:lvl1pPr>
            <a:lvl2pPr>
              <a:defRPr sz="2000" b="0"/>
            </a:lvl2pPr>
            <a:lvl3pPr>
              <a:defRPr sz="1800"/>
            </a:lvl3pPr>
            <a:lvl4pPr>
              <a:defRPr sz="1600"/>
            </a:lvl4pPr>
            <a:lvl5pPr>
              <a:defRPr sz="1400"/>
            </a:lvl5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7" name="내용 개체 틀 6"/>
          <p:cNvSpPr>
            <a:spLocks noGrp="1"/>
          </p:cNvSpPr>
          <p:nvPr>
            <p:ph sz="quarter" idx="12"/>
            <p:custDataLst>
              <p:tags r:id="rId3"/>
            </p:custDataLst>
          </p:nvPr>
        </p:nvSpPr>
        <p:spPr>
          <a:xfrm>
            <a:off x="4527550" y="1042987"/>
            <a:ext cx="4230688" cy="5482800"/>
          </a:xfrm>
        </p:spPr>
        <p:txBody>
          <a:bodyPr/>
          <a:lstStyle>
            <a:lvl1pPr>
              <a:defRPr sz="2400" b="1"/>
            </a:lvl1pPr>
            <a:lvl2pPr>
              <a:defRPr sz="2000" b="0"/>
            </a:lvl2pPr>
            <a:lvl3pPr>
              <a:defRPr sz="1800"/>
            </a:lvl3pPr>
            <a:lvl4pPr>
              <a:defRPr sz="1600"/>
            </a:lvl4pPr>
            <a:lvl5pPr>
              <a:defRPr sz="1400"/>
            </a:lvl5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8" name="Line 10"/>
          <p:cNvSpPr>
            <a:spLocks noChangeShapeType="1"/>
          </p:cNvSpPr>
          <p:nvPr userDrawn="1">
            <p:custDataLst>
              <p:tags r:id="rId4"/>
            </p:custDataLst>
          </p:nvPr>
        </p:nvSpPr>
        <p:spPr bwMode="auto">
          <a:xfrm>
            <a:off x="900440" y="812921"/>
            <a:ext cx="6912000" cy="0"/>
          </a:xfrm>
          <a:prstGeom prst="line">
            <a:avLst/>
          </a:prstGeom>
          <a:ln w="19050">
            <a:headEnd/>
            <a:tailEnd/>
          </a:ln>
        </p:spPr>
        <p:style>
          <a:lnRef idx="2">
            <a:schemeClr val="accent3"/>
          </a:lnRef>
          <a:fillRef idx="0">
            <a:schemeClr val="accent3"/>
          </a:fillRef>
          <a:effectRef idx="1">
            <a:schemeClr val="accent3"/>
          </a:effectRef>
          <a:fontRef idx="minor">
            <a:schemeClr val="tx1"/>
          </a:fontRef>
        </p:style>
        <p:txBody>
          <a:bodyPr/>
          <a:lstStyle/>
          <a:p>
            <a:endParaRPr lang="ko-KR" altLang="en-US">
              <a:solidFill>
                <a:prstClr val="black"/>
              </a:solidFill>
            </a:endParaRPr>
          </a:p>
        </p:txBody>
      </p:sp>
      <p:sp>
        <p:nvSpPr>
          <p:cNvPr id="9" name="제목 1"/>
          <p:cNvSpPr>
            <a:spLocks noGrp="1"/>
          </p:cNvSpPr>
          <p:nvPr>
            <p:ph type="title"/>
            <p:custDataLst>
              <p:tags r:id="rId5"/>
            </p:custDataLst>
          </p:nvPr>
        </p:nvSpPr>
        <p:spPr>
          <a:xfrm>
            <a:off x="866523" y="152712"/>
            <a:ext cx="8025957" cy="596671"/>
          </a:xfrm>
        </p:spPr>
        <p:txBody>
          <a:bodyPr/>
          <a:lstStyle/>
          <a:p>
            <a:r>
              <a:rPr lang="ko-KR" altLang="en-US" dirty="0" smtClean="0"/>
              <a:t>마스터 제목 스타일 편집</a:t>
            </a:r>
            <a:endParaRPr lang="ko-KR" altLang="en-US" dirty="0"/>
          </a:p>
        </p:txBody>
      </p:sp>
    </p:spTree>
    <p:extLst>
      <p:ext uri="{BB962C8B-B14F-4D97-AF65-F5344CB8AC3E}">
        <p14:creationId xmlns:p14="http://schemas.microsoft.com/office/powerpoint/2010/main" xmlns="" val="507183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end 레이아웃">
    <p:spTree>
      <p:nvGrpSpPr>
        <p:cNvPr id="1" name=""/>
        <p:cNvGrpSpPr/>
        <p:nvPr/>
      </p:nvGrpSpPr>
      <p:grpSpPr>
        <a:xfrm>
          <a:off x="0" y="0"/>
          <a:ext cx="0" cy="0"/>
          <a:chOff x="0" y="0"/>
          <a:chExt cx="0" cy="0"/>
        </a:xfrm>
      </p:grpSpPr>
      <p:sp>
        <p:nvSpPr>
          <p:cNvPr id="3" name="슬라이드 번호 개체 틀 2"/>
          <p:cNvSpPr>
            <a:spLocks noGrp="1"/>
          </p:cNvSpPr>
          <p:nvPr>
            <p:ph type="sldNum" sz="quarter" idx="10"/>
            <p:custDataLst>
              <p:tags r:id="rId1"/>
            </p:custDataLst>
          </p:nvPr>
        </p:nvSpPr>
        <p:spPr>
          <a:xfrm>
            <a:off x="139700" y="6525345"/>
            <a:ext cx="8756650" cy="280046"/>
          </a:xfrm>
          <a:prstGeom prst="rect">
            <a:avLst/>
          </a:prstGeom>
        </p:spPr>
        <p:txBody>
          <a:bodyPr/>
          <a:lstStyle>
            <a:lvl1pPr>
              <a:defRPr b="1" i="1"/>
            </a:lvl1pPr>
          </a:lstStyle>
          <a:p>
            <a:pPr latinLnBrk="0"/>
            <a:fld id="{926EA8F1-C76B-4BC6-98C4-C2D2384EDDB7}" type="slidenum">
              <a:rPr lang="en-US" altLang="ko-KR" kern="0" smtClean="0">
                <a:solidFill>
                  <a:prstClr val="black"/>
                </a:solidFill>
                <a:latin typeface="Verdana"/>
              </a:rPr>
              <a:pPr latinLnBrk="0"/>
              <a:t>‹#›</a:t>
            </a:fld>
            <a:endParaRPr lang="en-US" altLang="ko-KR" kern="0" dirty="0">
              <a:solidFill>
                <a:prstClr val="black"/>
              </a:solidFill>
              <a:latin typeface="Verdana"/>
            </a:endParaRPr>
          </a:p>
        </p:txBody>
      </p:sp>
      <p:sp>
        <p:nvSpPr>
          <p:cNvPr id="9" name="AutoShape 3"/>
          <p:cNvSpPr>
            <a:spLocks noChangeArrowheads="1"/>
          </p:cNvSpPr>
          <p:nvPr>
            <p:custDataLst>
              <p:tags r:id="rId2"/>
            </p:custDataLst>
          </p:nvPr>
        </p:nvSpPr>
        <p:spPr bwMode="auto">
          <a:xfrm>
            <a:off x="2765425" y="1447800"/>
            <a:ext cx="3587750" cy="38862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0">
            <a:gsLst>
              <a:gs pos="0">
                <a:srgbClr val="FFFFFF"/>
              </a:gs>
              <a:gs pos="50000">
                <a:srgbClr val="EEEEEE"/>
              </a:gs>
              <a:gs pos="100000">
                <a:srgbClr val="FFFFFF"/>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ko-KR" altLang="en-US">
              <a:solidFill>
                <a:prstClr val="black"/>
              </a:solidFill>
            </a:endParaRPr>
          </a:p>
        </p:txBody>
      </p:sp>
      <p:sp>
        <p:nvSpPr>
          <p:cNvPr id="11" name="Line 5"/>
          <p:cNvSpPr>
            <a:spLocks noChangeShapeType="1"/>
          </p:cNvSpPr>
          <p:nvPr>
            <p:custDataLst>
              <p:tags r:id="rId3"/>
            </p:custDataLst>
          </p:nvPr>
        </p:nvSpPr>
        <p:spPr bwMode="auto">
          <a:xfrm>
            <a:off x="2506663" y="3706813"/>
            <a:ext cx="4151312" cy="0"/>
          </a:xfrm>
          <a:prstGeom prst="line">
            <a:avLst/>
          </a:prstGeom>
          <a:ln>
            <a:prstDash val="dash"/>
            <a:headEnd/>
            <a:tailEnd/>
          </a:ln>
        </p:spPr>
        <p:style>
          <a:lnRef idx="1">
            <a:schemeClr val="accent3"/>
          </a:lnRef>
          <a:fillRef idx="0">
            <a:schemeClr val="accent3"/>
          </a:fillRef>
          <a:effectRef idx="0">
            <a:schemeClr val="accent3"/>
          </a:effectRef>
          <a:fontRef idx="minor">
            <a:schemeClr val="tx1"/>
          </a:fontRef>
        </p:style>
        <p:txBody>
          <a:bodyPr/>
          <a:lstStyle/>
          <a:p>
            <a:endParaRPr lang="ko-KR" altLang="en-US">
              <a:solidFill>
                <a:prstClr val="black"/>
              </a:solidFill>
            </a:endParaRPr>
          </a:p>
        </p:txBody>
      </p:sp>
      <p:sp>
        <p:nvSpPr>
          <p:cNvPr id="6" name="AutoShape 3"/>
          <p:cNvSpPr>
            <a:spLocks noChangeArrowheads="1"/>
          </p:cNvSpPr>
          <p:nvPr userDrawn="1">
            <p:custDataLst>
              <p:tags r:id="rId4"/>
            </p:custDataLst>
          </p:nvPr>
        </p:nvSpPr>
        <p:spPr bwMode="auto">
          <a:xfrm>
            <a:off x="2765425" y="1447800"/>
            <a:ext cx="3587750" cy="38862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0">
            <a:gsLst>
              <a:gs pos="0">
                <a:srgbClr val="FFFFFF"/>
              </a:gs>
              <a:gs pos="50000">
                <a:srgbClr val="EEEEEE"/>
              </a:gs>
              <a:gs pos="100000">
                <a:srgbClr val="FFFFFF"/>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ko-KR" altLang="en-US">
              <a:solidFill>
                <a:prstClr val="black"/>
              </a:solidFill>
            </a:endParaRPr>
          </a:p>
        </p:txBody>
      </p:sp>
      <p:sp>
        <p:nvSpPr>
          <p:cNvPr id="8" name="Line 5"/>
          <p:cNvSpPr>
            <a:spLocks noChangeShapeType="1"/>
          </p:cNvSpPr>
          <p:nvPr userDrawn="1">
            <p:custDataLst>
              <p:tags r:id="rId5"/>
            </p:custDataLst>
          </p:nvPr>
        </p:nvSpPr>
        <p:spPr bwMode="auto">
          <a:xfrm>
            <a:off x="2506663" y="3706813"/>
            <a:ext cx="4151312" cy="0"/>
          </a:xfrm>
          <a:prstGeom prst="line">
            <a:avLst/>
          </a:prstGeom>
          <a:ln>
            <a:prstDash val="dash"/>
            <a:headEnd/>
            <a:tailEnd/>
          </a:ln>
        </p:spPr>
        <p:style>
          <a:lnRef idx="1">
            <a:schemeClr val="accent3"/>
          </a:lnRef>
          <a:fillRef idx="0">
            <a:schemeClr val="accent3"/>
          </a:fillRef>
          <a:effectRef idx="0">
            <a:schemeClr val="accent3"/>
          </a:effectRef>
          <a:fontRef idx="minor">
            <a:schemeClr val="tx1"/>
          </a:fontRef>
        </p:style>
        <p:txBody>
          <a:bodyPr/>
          <a:lstStyle/>
          <a:p>
            <a:endParaRPr lang="ko-KR" altLang="en-US">
              <a:solidFill>
                <a:prstClr val="black"/>
              </a:solidFill>
            </a:endParaRPr>
          </a:p>
        </p:txBody>
      </p:sp>
      <p:sp>
        <p:nvSpPr>
          <p:cNvPr id="10" name="Text Box 4"/>
          <p:cNvSpPr txBox="1">
            <a:spLocks noChangeArrowheads="1"/>
          </p:cNvSpPr>
          <p:nvPr>
            <p:custDataLst>
              <p:tags r:id="rId6"/>
            </p:custDataLst>
          </p:nvPr>
        </p:nvSpPr>
        <p:spPr bwMode="auto">
          <a:xfrm>
            <a:off x="2735263" y="3048000"/>
            <a:ext cx="3657600"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ctr" eaLnBrk="1" hangingPunct="1">
              <a:spcBef>
                <a:spcPct val="50000"/>
              </a:spcBef>
            </a:pPr>
            <a:r>
              <a:rPr lang="en-US" altLang="ko-KR" sz="4400" b="1" dirty="0" smtClean="0">
                <a:solidFill>
                  <a:srgbClr val="9BBB59">
                    <a:lumMod val="60000"/>
                    <a:lumOff val="40000"/>
                  </a:srgbClr>
                </a:solidFill>
                <a:latin typeface="HY견명조" pitchFamily="18" charset="-127"/>
                <a:ea typeface="HY견명조" pitchFamily="18" charset="-127"/>
              </a:rPr>
              <a:t>Thank You</a:t>
            </a:r>
            <a:endParaRPr lang="en-US" altLang="ko-KR" sz="4400" b="1" dirty="0">
              <a:solidFill>
                <a:srgbClr val="9BBB59">
                  <a:lumMod val="60000"/>
                  <a:lumOff val="40000"/>
                </a:srgbClr>
              </a:solidFill>
              <a:latin typeface="HY견명조" pitchFamily="18" charset="-127"/>
              <a:ea typeface="HY견명조" pitchFamily="18" charset="-127"/>
            </a:endParaRPr>
          </a:p>
        </p:txBody>
      </p:sp>
    </p:spTree>
    <p:extLst>
      <p:ext uri="{BB962C8B-B14F-4D97-AF65-F5344CB8AC3E}">
        <p14:creationId xmlns:p14="http://schemas.microsoft.com/office/powerpoint/2010/main" xmlns="" val="1458649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장 레이아웃">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358347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저작권">
    <p:bg>
      <p:bgPr>
        <a:solidFill>
          <a:schemeClr val="bg1"/>
        </a:solidFill>
        <a:effectLst/>
      </p:bgPr>
    </p:bg>
    <p:spTree>
      <p:nvGrpSpPr>
        <p:cNvPr id="1" name=""/>
        <p:cNvGrpSpPr/>
        <p:nvPr/>
      </p:nvGrpSpPr>
      <p:grpSpPr>
        <a:xfrm>
          <a:off x="0" y="0"/>
          <a:ext cx="0" cy="0"/>
          <a:chOff x="0" y="0"/>
          <a:chExt cx="0" cy="0"/>
        </a:xfrm>
      </p:grpSpPr>
      <p:pic>
        <p:nvPicPr>
          <p:cNvPr id="2" name="그림 29" descr="쿡북로고.jpg"/>
          <p:cNvPicPr>
            <a:picLocks noChangeAspect="1"/>
          </p:cNvPicPr>
          <p:nvPr userDrawn="1"/>
        </p:nvPicPr>
        <p:blipFill>
          <a:blip r:embed="rId2"/>
          <a:srcRect/>
          <a:stretch>
            <a:fillRect/>
          </a:stretch>
        </p:blipFill>
        <p:spPr bwMode="auto">
          <a:xfrm>
            <a:off x="977578" y="595313"/>
            <a:ext cx="1216025" cy="322262"/>
          </a:xfrm>
          <a:prstGeom prst="rect">
            <a:avLst/>
          </a:prstGeom>
          <a:noFill/>
          <a:ln w="9525">
            <a:noFill/>
            <a:miter lim="800000"/>
            <a:headEnd/>
            <a:tailEnd/>
          </a:ln>
        </p:spPr>
      </p:pic>
      <p:sp>
        <p:nvSpPr>
          <p:cNvPr id="3" name="TextBox 6"/>
          <p:cNvSpPr txBox="1">
            <a:spLocks noChangeArrowheads="1"/>
          </p:cNvSpPr>
          <p:nvPr userDrawn="1"/>
        </p:nvSpPr>
        <p:spPr bwMode="auto">
          <a:xfrm>
            <a:off x="977578" y="981075"/>
            <a:ext cx="7186612" cy="369332"/>
          </a:xfrm>
          <a:prstGeom prst="rect">
            <a:avLst/>
          </a:prstGeom>
          <a:noFill/>
          <a:ln>
            <a:noFill/>
          </a:ln>
          <a:extLst/>
        </p:spPr>
        <p:txBody>
          <a:bodyPr>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eaLnBrk="1" fontAlgn="auto" hangingPunct="1">
              <a:spcBef>
                <a:spcPts val="0"/>
              </a:spcBef>
              <a:spcAft>
                <a:spcPts val="0"/>
              </a:spcAft>
              <a:defRPr/>
            </a:pPr>
            <a:r>
              <a:rPr kumimoji="0" lang="de-DE" altLang="ko-KR" sz="1800" dirty="0" smtClean="0">
                <a:latin typeface="HY견고딕" pitchFamily="18" charset="-127"/>
                <a:ea typeface="HY견고딕" pitchFamily="18" charset="-127"/>
              </a:rPr>
              <a:t>IT CookBook, </a:t>
            </a:r>
            <a:r>
              <a:rPr kumimoji="0" lang="ko-KR" altLang="en-US" sz="1800" dirty="0" smtClean="0">
                <a:latin typeface="HY견고딕" pitchFamily="18" charset="-127"/>
                <a:ea typeface="HY견고딕" pitchFamily="18" charset="-127"/>
              </a:rPr>
              <a:t>데이터베이스 개론</a:t>
            </a:r>
            <a:endParaRPr kumimoji="0" lang="de-DE" altLang="ko-KR" sz="1200" dirty="0" smtClean="0">
              <a:latin typeface="HY견고딕" pitchFamily="18" charset="-127"/>
              <a:ea typeface="HY견고딕" pitchFamily="18" charset="-127"/>
            </a:endParaRPr>
          </a:p>
        </p:txBody>
      </p:sp>
      <p:sp>
        <p:nvSpPr>
          <p:cNvPr id="4" name="TextBox 7"/>
          <p:cNvSpPr txBox="1"/>
          <p:nvPr userDrawn="1"/>
        </p:nvSpPr>
        <p:spPr>
          <a:xfrm>
            <a:off x="612453" y="1700213"/>
            <a:ext cx="7991475" cy="1354217"/>
          </a:xfrm>
          <a:prstGeom prst="rect">
            <a:avLst/>
          </a:prstGeom>
          <a:noFill/>
        </p:spPr>
        <p:txBody>
          <a:bodyPr>
            <a:spAutoFit/>
          </a:bodyPr>
          <a:lstStyle/>
          <a:p>
            <a:pPr lvl="1" fontAlgn="auto">
              <a:spcBef>
                <a:spcPts val="0"/>
              </a:spcBef>
              <a:spcAft>
                <a:spcPts val="0"/>
              </a:spcAft>
              <a:defRPr/>
            </a:pPr>
            <a:endParaRPr kumimoji="0" lang="en-US" altLang="ko-KR" sz="1000" dirty="0">
              <a:solidFill>
                <a:srgbClr val="222222"/>
              </a:solidFill>
              <a:ea typeface="맑은 고딕" pitchFamily="50" charset="-127"/>
            </a:endParaRPr>
          </a:p>
          <a:p>
            <a:pPr fontAlgn="auto">
              <a:spcBef>
                <a:spcPts val="0"/>
              </a:spcBef>
              <a:spcAft>
                <a:spcPts val="0"/>
              </a:spcAft>
              <a:defRPr/>
            </a:pPr>
            <a:r>
              <a:rPr kumimoji="0" lang="en-US" altLang="ko-KR" sz="1400" b="1" dirty="0">
                <a:solidFill>
                  <a:srgbClr val="FF0000"/>
                </a:solidFill>
                <a:ea typeface="맑은 고딕" pitchFamily="50" charset="-127"/>
              </a:rPr>
              <a:t>[</a:t>
            </a:r>
            <a:r>
              <a:rPr kumimoji="0" lang="ko-KR" altLang="en-US" sz="1400" b="1" dirty="0">
                <a:solidFill>
                  <a:srgbClr val="FF0000"/>
                </a:solidFill>
                <a:ea typeface="맑은 고딕" pitchFamily="50" charset="-127"/>
              </a:rPr>
              <a:t>강의교안 이용 안내</a:t>
            </a:r>
            <a:r>
              <a:rPr kumimoji="0" lang="en-US" altLang="ko-KR" sz="1400" b="1" dirty="0">
                <a:solidFill>
                  <a:srgbClr val="FF0000"/>
                </a:solidFill>
                <a:ea typeface="맑은 고딕" pitchFamily="50" charset="-127"/>
              </a:rPr>
              <a:t>]</a:t>
            </a:r>
          </a:p>
          <a:p>
            <a:pPr fontAlgn="auto">
              <a:spcBef>
                <a:spcPts val="0"/>
              </a:spcBef>
              <a:spcAft>
                <a:spcPts val="0"/>
              </a:spcAft>
              <a:defRPr/>
            </a:pPr>
            <a:endParaRPr kumimoji="0" lang="en-US" altLang="ko-KR" sz="1000" dirty="0">
              <a:ea typeface="맑은 고딕" pitchFamily="50" charset="-127"/>
            </a:endParaRPr>
          </a:p>
          <a:p>
            <a:pPr marL="171450" indent="-171450" fontAlgn="auto">
              <a:lnSpc>
                <a:spcPct val="120000"/>
              </a:lnSpc>
              <a:spcBef>
                <a:spcPts val="0"/>
              </a:spcBef>
              <a:spcAft>
                <a:spcPts val="0"/>
              </a:spcAft>
              <a:buFont typeface="Arial" pitchFamily="34" charset="0"/>
              <a:buChar char="•"/>
              <a:defRPr/>
            </a:pPr>
            <a:r>
              <a:rPr kumimoji="0" lang="ko-KR" altLang="en-US" sz="1000" dirty="0">
                <a:ea typeface="맑은 고딕" pitchFamily="50" charset="-127"/>
              </a:rPr>
              <a:t>본 강의교안의 저작권은 </a:t>
            </a:r>
            <a:r>
              <a:rPr kumimoji="0" lang="ko-KR" altLang="en-US" sz="1000" dirty="0" err="1" smtClean="0">
                <a:ea typeface="맑은 고딕" pitchFamily="50" charset="-127"/>
              </a:rPr>
              <a:t>한빛아카데미</a:t>
            </a:r>
            <a:r>
              <a:rPr kumimoji="0" lang="ko-KR" altLang="en-US" sz="1000" dirty="0" smtClean="0">
                <a:ea typeface="맑은 고딕" pitchFamily="50" charset="-127"/>
              </a:rPr>
              <a:t>㈜</a:t>
            </a:r>
            <a:r>
              <a:rPr kumimoji="0" lang="ko-KR" altLang="en-US" sz="1000" dirty="0">
                <a:ea typeface="맑은 고딕" pitchFamily="50" charset="-127"/>
              </a:rPr>
              <a:t>에 있습니다</a:t>
            </a:r>
            <a:r>
              <a:rPr kumimoji="0" lang="en-US" altLang="ko-KR" sz="1000" dirty="0">
                <a:ea typeface="맑은 고딕" pitchFamily="50" charset="-127"/>
              </a:rPr>
              <a:t>.</a:t>
            </a:r>
            <a:r>
              <a:rPr kumimoji="0" lang="ko-KR" altLang="en-US" sz="1000" dirty="0">
                <a:solidFill>
                  <a:srgbClr val="222222"/>
                </a:solidFill>
                <a:ea typeface="맑은 고딕" pitchFamily="50" charset="-127"/>
              </a:rPr>
              <a:t> </a:t>
            </a:r>
            <a:endParaRPr kumimoji="0" lang="en-US" altLang="ko-KR" sz="1000" dirty="0">
              <a:solidFill>
                <a:srgbClr val="222222"/>
              </a:solidFill>
              <a:ea typeface="맑은 고딕" pitchFamily="50" charset="-127"/>
            </a:endParaRPr>
          </a:p>
          <a:p>
            <a:pPr marL="171450" indent="-171450" fontAlgn="auto">
              <a:lnSpc>
                <a:spcPct val="120000"/>
              </a:lnSpc>
              <a:spcBef>
                <a:spcPts val="0"/>
              </a:spcBef>
              <a:spcAft>
                <a:spcPts val="0"/>
              </a:spcAft>
              <a:buFont typeface="Arial" pitchFamily="34" charset="0"/>
              <a:buChar char="•"/>
              <a:defRPr/>
            </a:pPr>
            <a:r>
              <a:rPr kumimoji="0" lang="ko-KR" altLang="en-US" sz="1000" u="sng" dirty="0">
                <a:solidFill>
                  <a:srgbClr val="222222"/>
                </a:solidFill>
                <a:ea typeface="맑은 고딕" pitchFamily="50" charset="-127"/>
              </a:rPr>
              <a:t>이 자료를 무단으로 전제하거나 배포할 경우 저작권법 </a:t>
            </a:r>
            <a:r>
              <a:rPr kumimoji="0" lang="en-US" altLang="ko-KR" sz="1000" u="sng" dirty="0">
                <a:solidFill>
                  <a:srgbClr val="222222"/>
                </a:solidFill>
                <a:ea typeface="맑은 고딕" pitchFamily="50" charset="-127"/>
              </a:rPr>
              <a:t>136</a:t>
            </a:r>
            <a:r>
              <a:rPr kumimoji="0" lang="ko-KR" altLang="en-US" sz="1000" u="sng" dirty="0">
                <a:solidFill>
                  <a:srgbClr val="222222"/>
                </a:solidFill>
                <a:ea typeface="맑은 고딕" pitchFamily="50" charset="-127"/>
              </a:rPr>
              <a:t>조에 의거하여 최고 </a:t>
            </a:r>
            <a:r>
              <a:rPr kumimoji="0" lang="en-US" altLang="ko-KR" sz="1000" u="sng" dirty="0">
                <a:solidFill>
                  <a:srgbClr val="222222"/>
                </a:solidFill>
                <a:ea typeface="맑은 고딕" pitchFamily="50" charset="-127"/>
              </a:rPr>
              <a:t>5</a:t>
            </a:r>
            <a:r>
              <a:rPr kumimoji="0" lang="ko-KR" altLang="en-US" sz="1000" u="sng" dirty="0">
                <a:solidFill>
                  <a:srgbClr val="222222"/>
                </a:solidFill>
                <a:ea typeface="맑은 고딕" pitchFamily="50" charset="-127"/>
              </a:rPr>
              <a:t>년 이하의 </a:t>
            </a:r>
            <a:r>
              <a:rPr kumimoji="0" lang="ko-KR" altLang="en-US" sz="1000" u="sng" dirty="0" smtClean="0">
                <a:solidFill>
                  <a:srgbClr val="222222"/>
                </a:solidFill>
                <a:ea typeface="맑은 고딕" pitchFamily="50" charset="-127"/>
              </a:rPr>
              <a:t>징역</a:t>
            </a:r>
            <a:r>
              <a:rPr kumimoji="0" lang="en-US" altLang="ko-KR" sz="1000" u="sng" dirty="0" smtClean="0">
                <a:solidFill>
                  <a:srgbClr val="222222"/>
                </a:solidFill>
                <a:ea typeface="맑은 고딕" pitchFamily="50" charset="-127"/>
              </a:rPr>
              <a:t> </a:t>
            </a:r>
            <a:r>
              <a:rPr kumimoji="0" lang="ko-KR" altLang="en-US" sz="1000" u="sng" dirty="0">
                <a:solidFill>
                  <a:srgbClr val="222222"/>
                </a:solidFill>
                <a:ea typeface="맑은 고딕" pitchFamily="50" charset="-127"/>
              </a:rPr>
              <a:t>또는 </a:t>
            </a:r>
            <a:r>
              <a:rPr kumimoji="0" lang="en-US" altLang="ko-KR" sz="1000" u="sng" dirty="0">
                <a:solidFill>
                  <a:srgbClr val="222222"/>
                </a:solidFill>
                <a:ea typeface="맑은 고딕" pitchFamily="50" charset="-127"/>
              </a:rPr>
              <a:t>5</a:t>
            </a:r>
            <a:r>
              <a:rPr kumimoji="0" lang="ko-KR" altLang="en-US" sz="1000" u="sng" dirty="0" err="1">
                <a:solidFill>
                  <a:srgbClr val="222222"/>
                </a:solidFill>
                <a:ea typeface="맑은 고딕" pitchFamily="50" charset="-127"/>
              </a:rPr>
              <a:t>천만원</a:t>
            </a:r>
            <a:r>
              <a:rPr kumimoji="0" lang="ko-KR" altLang="en-US" sz="1000" u="sng" dirty="0">
                <a:solidFill>
                  <a:srgbClr val="222222"/>
                </a:solidFill>
                <a:ea typeface="맑은 고딕" pitchFamily="50" charset="-127"/>
              </a:rPr>
              <a:t> 이하의 벌금에 처할 수 있고 이를 병과</a:t>
            </a:r>
            <a:r>
              <a:rPr kumimoji="0" lang="en-US" altLang="ko-KR" sz="1000" u="sng" dirty="0">
                <a:solidFill>
                  <a:srgbClr val="222222"/>
                </a:solidFill>
                <a:ea typeface="맑은 고딕" pitchFamily="50" charset="-127"/>
              </a:rPr>
              <a:t>(</a:t>
            </a:r>
            <a:r>
              <a:rPr kumimoji="0" lang="ko-KR" altLang="en-US" sz="1000" u="sng" dirty="0">
                <a:solidFill>
                  <a:srgbClr val="222222"/>
                </a:solidFill>
                <a:ea typeface="맑은 고딕" pitchFamily="50" charset="-127"/>
              </a:rPr>
              <a:t>倂科</a:t>
            </a:r>
            <a:r>
              <a:rPr kumimoji="0" lang="en-US" altLang="ko-KR" sz="1000" u="sng" dirty="0">
                <a:solidFill>
                  <a:srgbClr val="222222"/>
                </a:solidFill>
                <a:ea typeface="맑은 고딕" pitchFamily="50" charset="-127"/>
              </a:rPr>
              <a:t>)</a:t>
            </a:r>
            <a:r>
              <a:rPr kumimoji="0" lang="ko-KR" altLang="en-US" sz="1000" u="sng" dirty="0">
                <a:solidFill>
                  <a:srgbClr val="222222"/>
                </a:solidFill>
                <a:ea typeface="맑은 고딕" pitchFamily="50" charset="-127"/>
              </a:rPr>
              <a:t>할 수도 있습니다</a:t>
            </a:r>
            <a:r>
              <a:rPr kumimoji="0" lang="en-US" altLang="ko-KR" sz="1000" u="sng" dirty="0">
                <a:solidFill>
                  <a:srgbClr val="222222"/>
                </a:solidFill>
                <a:ea typeface="맑은 고딕" pitchFamily="50" charset="-127"/>
              </a:rPr>
              <a:t>.</a:t>
            </a:r>
          </a:p>
          <a:p>
            <a:pPr fontAlgn="auto">
              <a:lnSpc>
                <a:spcPct val="120000"/>
              </a:lnSpc>
              <a:spcBef>
                <a:spcPts val="0"/>
              </a:spcBef>
              <a:spcAft>
                <a:spcPts val="0"/>
              </a:spcAft>
              <a:defRPr/>
            </a:pPr>
            <a:endParaRPr kumimoji="0" lang="ko-KR" altLang="en-US" sz="1000" dirty="0">
              <a:ea typeface="맑은 고딕" pitchFamily="50" charset="-127"/>
            </a:endParaRPr>
          </a:p>
        </p:txBody>
      </p:sp>
    </p:spTree>
    <p:extLst>
      <p:ext uri="{BB962C8B-B14F-4D97-AF65-F5344CB8AC3E}">
        <p14:creationId xmlns:p14="http://schemas.microsoft.com/office/powerpoint/2010/main" xmlns="" val="12679822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sp>
        <p:nvSpPr>
          <p:cNvPr id="3" name="슬라이드 번호 개체 틀 2"/>
          <p:cNvSpPr>
            <a:spLocks noGrp="1"/>
          </p:cNvSpPr>
          <p:nvPr>
            <p:ph type="sldNum" sz="quarter" idx="10"/>
            <p:custDataLst>
              <p:tags r:id="rId1"/>
            </p:custDataLst>
          </p:nvPr>
        </p:nvSpPr>
        <p:spPr>
          <a:xfrm>
            <a:off x="139700" y="6525345"/>
            <a:ext cx="8756650" cy="280046"/>
          </a:xfrm>
          <a:prstGeom prst="rect">
            <a:avLst/>
          </a:prstGeom>
        </p:spPr>
        <p:txBody>
          <a:bodyPr/>
          <a:lstStyle/>
          <a:p>
            <a:pPr latinLnBrk="0"/>
            <a:fld id="{926EA8F1-C76B-4BC6-98C4-C2D2384EDDB7}" type="slidenum">
              <a:rPr lang="en-US" altLang="ko-KR" kern="0" smtClean="0">
                <a:latin typeface="Verdana"/>
              </a:rPr>
              <a:pPr latinLnBrk="0"/>
              <a:t>‹#›</a:t>
            </a:fld>
            <a:endParaRPr lang="en-US" altLang="ko-KR" kern="0" dirty="0">
              <a:latin typeface="Verdana"/>
            </a:endParaRPr>
          </a:p>
        </p:txBody>
      </p:sp>
      <p:sp>
        <p:nvSpPr>
          <p:cNvPr id="5" name="내용 개체 틀 4"/>
          <p:cNvSpPr>
            <a:spLocks noGrp="1"/>
          </p:cNvSpPr>
          <p:nvPr>
            <p:ph sz="quarter" idx="11"/>
            <p:custDataLst>
              <p:tags r:id="rId2"/>
            </p:custDataLst>
          </p:nvPr>
        </p:nvSpPr>
        <p:spPr>
          <a:xfrm>
            <a:off x="385763" y="1042987"/>
            <a:ext cx="3960812" cy="5482800"/>
          </a:xfrm>
        </p:spPr>
        <p:txBody>
          <a:bodyPr/>
          <a:lstStyle>
            <a:lvl1pPr>
              <a:defRPr sz="2400" b="1"/>
            </a:lvl1pPr>
            <a:lvl2pPr>
              <a:defRPr sz="2000" b="0"/>
            </a:lvl2pPr>
            <a:lvl3pPr>
              <a:defRPr sz="1800"/>
            </a:lvl3pPr>
            <a:lvl4pPr>
              <a:defRPr sz="1600"/>
            </a:lvl4pPr>
            <a:lvl5pPr>
              <a:defRPr sz="1400"/>
            </a:lvl5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7" name="내용 개체 틀 6"/>
          <p:cNvSpPr>
            <a:spLocks noGrp="1"/>
          </p:cNvSpPr>
          <p:nvPr>
            <p:ph sz="quarter" idx="12"/>
            <p:custDataLst>
              <p:tags r:id="rId3"/>
            </p:custDataLst>
          </p:nvPr>
        </p:nvSpPr>
        <p:spPr>
          <a:xfrm>
            <a:off x="4527550" y="1042987"/>
            <a:ext cx="4230688" cy="5482800"/>
          </a:xfrm>
        </p:spPr>
        <p:txBody>
          <a:bodyPr/>
          <a:lstStyle>
            <a:lvl1pPr>
              <a:defRPr sz="2400" b="1"/>
            </a:lvl1pPr>
            <a:lvl2pPr>
              <a:defRPr sz="2000" b="0"/>
            </a:lvl2pPr>
            <a:lvl3pPr>
              <a:defRPr sz="1800"/>
            </a:lvl3pPr>
            <a:lvl4pPr>
              <a:defRPr sz="1600"/>
            </a:lvl4pPr>
            <a:lvl5pPr>
              <a:defRPr sz="1400"/>
            </a:lvl5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8" name="Line 10"/>
          <p:cNvSpPr>
            <a:spLocks noChangeShapeType="1"/>
          </p:cNvSpPr>
          <p:nvPr userDrawn="1">
            <p:custDataLst>
              <p:tags r:id="rId4"/>
            </p:custDataLst>
          </p:nvPr>
        </p:nvSpPr>
        <p:spPr bwMode="auto">
          <a:xfrm>
            <a:off x="900440" y="812921"/>
            <a:ext cx="6912000" cy="0"/>
          </a:xfrm>
          <a:prstGeom prst="line">
            <a:avLst/>
          </a:prstGeom>
          <a:ln w="19050">
            <a:headEnd/>
            <a:tailEnd/>
          </a:ln>
        </p:spPr>
        <p:style>
          <a:lnRef idx="2">
            <a:schemeClr val="accent3"/>
          </a:lnRef>
          <a:fillRef idx="0">
            <a:schemeClr val="accent3"/>
          </a:fillRef>
          <a:effectRef idx="1">
            <a:schemeClr val="accent3"/>
          </a:effectRef>
          <a:fontRef idx="minor">
            <a:schemeClr val="tx1"/>
          </a:fontRef>
        </p:style>
        <p:txBody>
          <a:bodyPr/>
          <a:lstStyle/>
          <a:p>
            <a:endParaRPr lang="ko-KR" altLang="en-US"/>
          </a:p>
        </p:txBody>
      </p:sp>
      <p:sp>
        <p:nvSpPr>
          <p:cNvPr id="9" name="제목 1"/>
          <p:cNvSpPr>
            <a:spLocks noGrp="1"/>
          </p:cNvSpPr>
          <p:nvPr>
            <p:ph type="title"/>
            <p:custDataLst>
              <p:tags r:id="rId5"/>
            </p:custDataLst>
          </p:nvPr>
        </p:nvSpPr>
        <p:spPr>
          <a:xfrm>
            <a:off x="866523" y="152712"/>
            <a:ext cx="8025957" cy="596671"/>
          </a:xfrm>
        </p:spPr>
        <p:txBody>
          <a:bodyPr/>
          <a:lstStyle/>
          <a:p>
            <a:r>
              <a:rPr lang="ko-KR" altLang="en-US" dirty="0" smtClean="0"/>
              <a:t>마스터 제목 스타일 편집</a:t>
            </a:r>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4.xml"/><Relationship Id="rId18" Type="http://schemas.openxmlformats.org/officeDocument/2006/relationships/tags" Target="../tags/tag9.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3.xml"/><Relationship Id="rId17" Type="http://schemas.openxmlformats.org/officeDocument/2006/relationships/tags" Target="../tags/tag8.xml"/><Relationship Id="rId2" Type="http://schemas.openxmlformats.org/officeDocument/2006/relationships/slideLayout" Target="../slideLayouts/slideLayout2.xml"/><Relationship Id="rId16" Type="http://schemas.openxmlformats.org/officeDocument/2006/relationships/tags" Target="../tags/tag7.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tags" Target="../tags/tag6.xml"/><Relationship Id="rId10" Type="http://schemas.openxmlformats.org/officeDocument/2006/relationships/tags" Target="../tags/tag1.xml"/><Relationship Id="rId19" Type="http://schemas.openxmlformats.org/officeDocument/2006/relationships/tags" Target="../tags/tag10.x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tags" Target="../tags/tag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8" name="그림 77"/>
          <p:cNvPicPr>
            <a:picLocks noChangeAspect="1"/>
          </p:cNvPicPr>
          <p:nvPr>
            <p:custDataLst>
              <p:tags r:id="rId10"/>
            </p:custDataLst>
          </p:nvPr>
        </p:nvPicPr>
        <p:blipFill>
          <a:blip r:embed="rId20" cstate="print">
            <a:extLst>
              <a:ext uri="{28A0092B-C50C-407E-A947-70E740481C1C}">
                <a14:useLocalDpi xmlns:a14="http://schemas.microsoft.com/office/drawing/2010/main" xmlns="" val="0"/>
              </a:ext>
            </a:extLst>
          </a:blip>
          <a:stretch>
            <a:fillRect/>
          </a:stretch>
        </p:blipFill>
        <p:spPr>
          <a:xfrm>
            <a:off x="-22078" y="-26127"/>
            <a:ext cx="9180000" cy="6891104"/>
          </a:xfrm>
          <a:prstGeom prst="rect">
            <a:avLst/>
          </a:prstGeom>
        </p:spPr>
      </p:pic>
      <p:grpSp>
        <p:nvGrpSpPr>
          <p:cNvPr id="2" name="Group 169"/>
          <p:cNvGrpSpPr>
            <a:grpSpLocks/>
          </p:cNvGrpSpPr>
          <p:nvPr>
            <p:custDataLst>
              <p:tags r:id="rId11"/>
            </p:custDataLst>
          </p:nvPr>
        </p:nvGrpSpPr>
        <p:grpSpPr bwMode="auto">
          <a:xfrm>
            <a:off x="7773987" y="65357"/>
            <a:ext cx="1123950" cy="744545"/>
            <a:chOff x="4897" y="107"/>
            <a:chExt cx="708" cy="469"/>
          </a:xfrm>
        </p:grpSpPr>
        <p:sp>
          <p:nvSpPr>
            <p:cNvPr id="51" name="Freeform 164"/>
            <p:cNvSpPr>
              <a:spLocks/>
            </p:cNvSpPr>
            <p:nvPr userDrawn="1"/>
          </p:nvSpPr>
          <p:spPr bwMode="gray">
            <a:xfrm flipH="1">
              <a:off x="5377" y="345"/>
              <a:ext cx="227" cy="227"/>
            </a:xfrm>
            <a:custGeom>
              <a:avLst/>
              <a:gdLst>
                <a:gd name="T0" fmla="*/ 0 w 832"/>
                <a:gd name="T1" fmla="*/ 120 h 834"/>
                <a:gd name="T2" fmla="*/ 112 w 832"/>
                <a:gd name="T3" fmla="*/ 3 h 834"/>
                <a:gd name="T4" fmla="*/ 727 w 832"/>
                <a:gd name="T5" fmla="*/ 3 h 834"/>
                <a:gd name="T6" fmla="*/ 832 w 832"/>
                <a:gd name="T7" fmla="*/ 106 h 834"/>
                <a:gd name="T8" fmla="*/ 832 w 832"/>
                <a:gd name="T9" fmla="*/ 726 h 834"/>
                <a:gd name="T10" fmla="*/ 742 w 832"/>
                <a:gd name="T11" fmla="*/ 832 h 834"/>
                <a:gd name="T12" fmla="*/ 106 w 832"/>
                <a:gd name="T13" fmla="*/ 834 h 834"/>
                <a:gd name="T14" fmla="*/ 1 w 832"/>
                <a:gd name="T15" fmla="*/ 729 h 834"/>
                <a:gd name="T16" fmla="*/ 0 w 832"/>
                <a:gd name="T17" fmla="*/ 12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2" h="834">
                  <a:moveTo>
                    <a:pt x="0" y="120"/>
                  </a:moveTo>
                  <a:cubicBezTo>
                    <a:pt x="0" y="120"/>
                    <a:pt x="6" y="0"/>
                    <a:pt x="112" y="3"/>
                  </a:cubicBezTo>
                  <a:cubicBezTo>
                    <a:pt x="419" y="3"/>
                    <a:pt x="727" y="3"/>
                    <a:pt x="727" y="3"/>
                  </a:cubicBezTo>
                  <a:cubicBezTo>
                    <a:pt x="832" y="14"/>
                    <a:pt x="832" y="106"/>
                    <a:pt x="832" y="106"/>
                  </a:cubicBezTo>
                  <a:cubicBezTo>
                    <a:pt x="832" y="106"/>
                    <a:pt x="832" y="416"/>
                    <a:pt x="832" y="726"/>
                  </a:cubicBezTo>
                  <a:cubicBezTo>
                    <a:pt x="826" y="820"/>
                    <a:pt x="742" y="832"/>
                    <a:pt x="742" y="832"/>
                  </a:cubicBezTo>
                  <a:lnTo>
                    <a:pt x="106" y="834"/>
                  </a:lnTo>
                  <a:cubicBezTo>
                    <a:pt x="106" y="834"/>
                    <a:pt x="4" y="824"/>
                    <a:pt x="1" y="729"/>
                  </a:cubicBezTo>
                  <a:cubicBezTo>
                    <a:pt x="0" y="424"/>
                    <a:pt x="0" y="120"/>
                    <a:pt x="0" y="120"/>
                  </a:cubicBezTo>
                  <a:close/>
                </a:path>
              </a:pathLst>
            </a:custGeom>
            <a:solidFill>
              <a:srgbClr val="C4A2D2">
                <a:alpha val="50000"/>
              </a:srgbClr>
            </a:solidFill>
            <a:ln>
              <a:noFill/>
            </a:ln>
            <a:effectLst/>
            <a:extLst>
              <a:ext uri="{91240B29-F687-4F45-9708-019B960494DF}">
                <a14:hiddenLine xmlns:a14="http://schemas.microsoft.com/office/drawing/2010/main" xmlns="" w="19050" cap="flat" cmpd="sng">
                  <a:solidFill>
                    <a:srgbClr val="FFFFFF">
                      <a:alpha val="70000"/>
                    </a:srgbClr>
                  </a:solidFill>
                  <a:prstDash val="solid"/>
                  <a:round/>
                  <a:headEnd/>
                  <a:tailEnd/>
                </a14:hiddenLine>
              </a:ext>
              <a:ext uri="{AF507438-7753-43E0-B8FC-AC1667EBCBE1}">
                <a14:hiddenEffects xmlns:a14="http://schemas.microsoft.com/office/drawing/2010/main" xmlns="">
                  <a:effectLst>
                    <a:outerShdw dist="28398" dir="12393903" algn="ctr" rotWithShape="0">
                      <a:schemeClr val="tx2"/>
                    </a:outerShdw>
                  </a:effectLst>
                </a14:hiddenEffects>
              </a:ext>
            </a:extLst>
          </p:spPr>
          <p:txBody>
            <a:bodyPr/>
            <a:lstStyle/>
            <a:p>
              <a:pPr latinLnBrk="0">
                <a:defRPr/>
              </a:pPr>
              <a:endParaRPr lang="ko-KR" altLang="en-US" kern="0" smtClean="0">
                <a:solidFill>
                  <a:sysClr val="windowText" lastClr="000000"/>
                </a:solidFill>
              </a:endParaRPr>
            </a:p>
          </p:txBody>
        </p:sp>
        <p:sp>
          <p:nvSpPr>
            <p:cNvPr id="53" name="Freeform 166"/>
            <p:cNvSpPr>
              <a:spLocks/>
            </p:cNvSpPr>
            <p:nvPr userDrawn="1"/>
          </p:nvSpPr>
          <p:spPr bwMode="gray">
            <a:xfrm flipH="1">
              <a:off x="5378" y="107"/>
              <a:ext cx="227" cy="227"/>
            </a:xfrm>
            <a:custGeom>
              <a:avLst/>
              <a:gdLst>
                <a:gd name="T0" fmla="*/ 0 w 832"/>
                <a:gd name="T1" fmla="*/ 120 h 834"/>
                <a:gd name="T2" fmla="*/ 112 w 832"/>
                <a:gd name="T3" fmla="*/ 3 h 834"/>
                <a:gd name="T4" fmla="*/ 727 w 832"/>
                <a:gd name="T5" fmla="*/ 3 h 834"/>
                <a:gd name="T6" fmla="*/ 832 w 832"/>
                <a:gd name="T7" fmla="*/ 106 h 834"/>
                <a:gd name="T8" fmla="*/ 832 w 832"/>
                <a:gd name="T9" fmla="*/ 726 h 834"/>
                <a:gd name="T10" fmla="*/ 742 w 832"/>
                <a:gd name="T11" fmla="*/ 832 h 834"/>
                <a:gd name="T12" fmla="*/ 106 w 832"/>
                <a:gd name="T13" fmla="*/ 834 h 834"/>
                <a:gd name="T14" fmla="*/ 1 w 832"/>
                <a:gd name="T15" fmla="*/ 729 h 834"/>
                <a:gd name="T16" fmla="*/ 0 w 832"/>
                <a:gd name="T17" fmla="*/ 12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2" h="834">
                  <a:moveTo>
                    <a:pt x="0" y="120"/>
                  </a:moveTo>
                  <a:cubicBezTo>
                    <a:pt x="0" y="120"/>
                    <a:pt x="6" y="0"/>
                    <a:pt x="112" y="3"/>
                  </a:cubicBezTo>
                  <a:cubicBezTo>
                    <a:pt x="419" y="3"/>
                    <a:pt x="727" y="3"/>
                    <a:pt x="727" y="3"/>
                  </a:cubicBezTo>
                  <a:cubicBezTo>
                    <a:pt x="832" y="14"/>
                    <a:pt x="832" y="106"/>
                    <a:pt x="832" y="106"/>
                  </a:cubicBezTo>
                  <a:cubicBezTo>
                    <a:pt x="832" y="106"/>
                    <a:pt x="832" y="416"/>
                    <a:pt x="832" y="726"/>
                  </a:cubicBezTo>
                  <a:cubicBezTo>
                    <a:pt x="826" y="820"/>
                    <a:pt x="742" y="832"/>
                    <a:pt x="742" y="832"/>
                  </a:cubicBezTo>
                  <a:lnTo>
                    <a:pt x="106" y="834"/>
                  </a:lnTo>
                  <a:cubicBezTo>
                    <a:pt x="106" y="834"/>
                    <a:pt x="4" y="824"/>
                    <a:pt x="1" y="729"/>
                  </a:cubicBezTo>
                  <a:cubicBezTo>
                    <a:pt x="0" y="424"/>
                    <a:pt x="0" y="120"/>
                    <a:pt x="0" y="120"/>
                  </a:cubicBezTo>
                  <a:close/>
                </a:path>
              </a:pathLst>
            </a:custGeom>
            <a:solidFill>
              <a:srgbClr val="9BBD98">
                <a:alpha val="50000"/>
              </a:srgbClr>
            </a:solidFill>
            <a:ln>
              <a:noFill/>
            </a:ln>
            <a:effectLst/>
            <a:extLst>
              <a:ext uri="{91240B29-F687-4F45-9708-019B960494DF}">
                <a14:hiddenLine xmlns:a14="http://schemas.microsoft.com/office/drawing/2010/main" xmlns="" w="19050" cap="flat" cmpd="sng">
                  <a:solidFill>
                    <a:srgbClr val="FFFFFF">
                      <a:alpha val="70000"/>
                    </a:srgbClr>
                  </a:solidFill>
                  <a:prstDash val="solid"/>
                  <a:round/>
                  <a:headEnd/>
                  <a:tailEnd/>
                </a14:hiddenLine>
              </a:ext>
              <a:ext uri="{AF507438-7753-43E0-B8FC-AC1667EBCBE1}">
                <a14:hiddenEffects xmlns:a14="http://schemas.microsoft.com/office/drawing/2010/main" xmlns="">
                  <a:effectLst>
                    <a:outerShdw dist="28398" dir="12393903" algn="ctr" rotWithShape="0">
                      <a:schemeClr val="tx2"/>
                    </a:outerShdw>
                  </a:effectLst>
                </a14:hiddenEffects>
              </a:ext>
            </a:extLst>
          </p:spPr>
          <p:txBody>
            <a:bodyPr/>
            <a:lstStyle/>
            <a:p>
              <a:pPr latinLnBrk="0">
                <a:defRPr/>
              </a:pPr>
              <a:endParaRPr lang="ko-KR" altLang="en-US" kern="0" smtClean="0">
                <a:solidFill>
                  <a:sysClr val="windowText" lastClr="000000"/>
                </a:solidFill>
              </a:endParaRPr>
            </a:p>
          </p:txBody>
        </p:sp>
        <p:sp>
          <p:nvSpPr>
            <p:cNvPr id="54" name="Freeform 167"/>
            <p:cNvSpPr>
              <a:spLocks/>
            </p:cNvSpPr>
            <p:nvPr userDrawn="1"/>
          </p:nvSpPr>
          <p:spPr bwMode="gray">
            <a:xfrm flipH="1">
              <a:off x="5134" y="349"/>
              <a:ext cx="227" cy="227"/>
            </a:xfrm>
            <a:custGeom>
              <a:avLst/>
              <a:gdLst>
                <a:gd name="T0" fmla="*/ 0 w 832"/>
                <a:gd name="T1" fmla="*/ 120 h 834"/>
                <a:gd name="T2" fmla="*/ 112 w 832"/>
                <a:gd name="T3" fmla="*/ 3 h 834"/>
                <a:gd name="T4" fmla="*/ 727 w 832"/>
                <a:gd name="T5" fmla="*/ 3 h 834"/>
                <a:gd name="T6" fmla="*/ 832 w 832"/>
                <a:gd name="T7" fmla="*/ 106 h 834"/>
                <a:gd name="T8" fmla="*/ 832 w 832"/>
                <a:gd name="T9" fmla="*/ 726 h 834"/>
                <a:gd name="T10" fmla="*/ 742 w 832"/>
                <a:gd name="T11" fmla="*/ 832 h 834"/>
                <a:gd name="T12" fmla="*/ 106 w 832"/>
                <a:gd name="T13" fmla="*/ 834 h 834"/>
                <a:gd name="T14" fmla="*/ 1 w 832"/>
                <a:gd name="T15" fmla="*/ 729 h 834"/>
                <a:gd name="T16" fmla="*/ 0 w 832"/>
                <a:gd name="T17" fmla="*/ 12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2" h="834">
                  <a:moveTo>
                    <a:pt x="0" y="120"/>
                  </a:moveTo>
                  <a:cubicBezTo>
                    <a:pt x="0" y="120"/>
                    <a:pt x="6" y="0"/>
                    <a:pt x="112" y="3"/>
                  </a:cubicBezTo>
                  <a:cubicBezTo>
                    <a:pt x="419" y="3"/>
                    <a:pt x="727" y="3"/>
                    <a:pt x="727" y="3"/>
                  </a:cubicBezTo>
                  <a:cubicBezTo>
                    <a:pt x="832" y="14"/>
                    <a:pt x="832" y="106"/>
                    <a:pt x="832" y="106"/>
                  </a:cubicBezTo>
                  <a:cubicBezTo>
                    <a:pt x="832" y="106"/>
                    <a:pt x="832" y="416"/>
                    <a:pt x="832" y="726"/>
                  </a:cubicBezTo>
                  <a:cubicBezTo>
                    <a:pt x="826" y="820"/>
                    <a:pt x="742" y="832"/>
                    <a:pt x="742" y="832"/>
                  </a:cubicBezTo>
                  <a:lnTo>
                    <a:pt x="106" y="834"/>
                  </a:lnTo>
                  <a:cubicBezTo>
                    <a:pt x="106" y="834"/>
                    <a:pt x="4" y="824"/>
                    <a:pt x="1" y="729"/>
                  </a:cubicBezTo>
                  <a:cubicBezTo>
                    <a:pt x="0" y="424"/>
                    <a:pt x="0" y="120"/>
                    <a:pt x="0" y="120"/>
                  </a:cubicBezTo>
                  <a:close/>
                </a:path>
              </a:pathLst>
            </a:custGeom>
            <a:solidFill>
              <a:srgbClr val="9BBD98">
                <a:alpha val="50000"/>
              </a:srgbClr>
            </a:solidFill>
            <a:ln>
              <a:noFill/>
            </a:ln>
            <a:effectLst/>
            <a:extLst>
              <a:ext uri="{91240B29-F687-4F45-9708-019B960494DF}">
                <a14:hiddenLine xmlns:a14="http://schemas.microsoft.com/office/drawing/2010/main" xmlns="" w="19050" cap="flat" cmpd="sng">
                  <a:solidFill>
                    <a:srgbClr val="FFFFFF">
                      <a:alpha val="70000"/>
                    </a:srgbClr>
                  </a:solidFill>
                  <a:prstDash val="solid"/>
                  <a:round/>
                  <a:headEnd/>
                  <a:tailEnd/>
                </a14:hiddenLine>
              </a:ext>
              <a:ext uri="{AF507438-7753-43E0-B8FC-AC1667EBCBE1}">
                <a14:hiddenEffects xmlns:a14="http://schemas.microsoft.com/office/drawing/2010/main" xmlns="">
                  <a:effectLst>
                    <a:outerShdw dist="28398" dir="12393903" algn="ctr" rotWithShape="0">
                      <a:schemeClr val="tx2"/>
                    </a:outerShdw>
                  </a:effectLst>
                </a14:hiddenEffects>
              </a:ext>
            </a:extLst>
          </p:spPr>
          <p:txBody>
            <a:bodyPr/>
            <a:lstStyle/>
            <a:p>
              <a:pPr latinLnBrk="0">
                <a:defRPr/>
              </a:pPr>
              <a:endParaRPr lang="ko-KR" altLang="en-US" kern="0" smtClean="0">
                <a:solidFill>
                  <a:sysClr val="windowText" lastClr="000000"/>
                </a:solidFill>
              </a:endParaRPr>
            </a:p>
          </p:txBody>
        </p:sp>
        <p:sp>
          <p:nvSpPr>
            <p:cNvPr id="55" name="Freeform 168"/>
            <p:cNvSpPr>
              <a:spLocks/>
            </p:cNvSpPr>
            <p:nvPr userDrawn="1"/>
          </p:nvSpPr>
          <p:spPr bwMode="gray">
            <a:xfrm flipH="1">
              <a:off x="4897" y="118"/>
              <a:ext cx="227" cy="227"/>
            </a:xfrm>
            <a:custGeom>
              <a:avLst/>
              <a:gdLst>
                <a:gd name="T0" fmla="*/ 0 w 832"/>
                <a:gd name="T1" fmla="*/ 120 h 834"/>
                <a:gd name="T2" fmla="*/ 112 w 832"/>
                <a:gd name="T3" fmla="*/ 3 h 834"/>
                <a:gd name="T4" fmla="*/ 727 w 832"/>
                <a:gd name="T5" fmla="*/ 3 h 834"/>
                <a:gd name="T6" fmla="*/ 832 w 832"/>
                <a:gd name="T7" fmla="*/ 106 h 834"/>
                <a:gd name="T8" fmla="*/ 832 w 832"/>
                <a:gd name="T9" fmla="*/ 726 h 834"/>
                <a:gd name="T10" fmla="*/ 742 w 832"/>
                <a:gd name="T11" fmla="*/ 832 h 834"/>
                <a:gd name="T12" fmla="*/ 106 w 832"/>
                <a:gd name="T13" fmla="*/ 834 h 834"/>
                <a:gd name="T14" fmla="*/ 1 w 832"/>
                <a:gd name="T15" fmla="*/ 729 h 834"/>
                <a:gd name="T16" fmla="*/ 0 w 832"/>
                <a:gd name="T17" fmla="*/ 12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2" h="834">
                  <a:moveTo>
                    <a:pt x="0" y="120"/>
                  </a:moveTo>
                  <a:cubicBezTo>
                    <a:pt x="0" y="120"/>
                    <a:pt x="6" y="0"/>
                    <a:pt x="112" y="3"/>
                  </a:cubicBezTo>
                  <a:cubicBezTo>
                    <a:pt x="419" y="3"/>
                    <a:pt x="727" y="3"/>
                    <a:pt x="727" y="3"/>
                  </a:cubicBezTo>
                  <a:cubicBezTo>
                    <a:pt x="832" y="14"/>
                    <a:pt x="832" y="106"/>
                    <a:pt x="832" y="106"/>
                  </a:cubicBezTo>
                  <a:cubicBezTo>
                    <a:pt x="832" y="106"/>
                    <a:pt x="832" y="416"/>
                    <a:pt x="832" y="726"/>
                  </a:cubicBezTo>
                  <a:cubicBezTo>
                    <a:pt x="826" y="820"/>
                    <a:pt x="742" y="832"/>
                    <a:pt x="742" y="832"/>
                  </a:cubicBezTo>
                  <a:lnTo>
                    <a:pt x="106" y="834"/>
                  </a:lnTo>
                  <a:cubicBezTo>
                    <a:pt x="106" y="834"/>
                    <a:pt x="4" y="824"/>
                    <a:pt x="1" y="729"/>
                  </a:cubicBezTo>
                  <a:cubicBezTo>
                    <a:pt x="0" y="424"/>
                    <a:pt x="0" y="120"/>
                    <a:pt x="0" y="120"/>
                  </a:cubicBezTo>
                  <a:close/>
                </a:path>
              </a:pathLst>
            </a:custGeom>
            <a:solidFill>
              <a:srgbClr val="9BBD98">
                <a:alpha val="30000"/>
              </a:srgbClr>
            </a:solidFill>
            <a:ln>
              <a:noFill/>
            </a:ln>
            <a:effectLst/>
            <a:extLst>
              <a:ext uri="{91240B29-F687-4F45-9708-019B960494DF}">
                <a14:hiddenLine xmlns:a14="http://schemas.microsoft.com/office/drawing/2010/main" xmlns="" w="19050" cap="flat" cmpd="sng">
                  <a:solidFill>
                    <a:srgbClr val="FFFFFF">
                      <a:alpha val="70000"/>
                    </a:srgbClr>
                  </a:solidFill>
                  <a:prstDash val="solid"/>
                  <a:round/>
                  <a:headEnd/>
                  <a:tailEnd/>
                </a14:hiddenLine>
              </a:ext>
              <a:ext uri="{AF507438-7753-43E0-B8FC-AC1667EBCBE1}">
                <a14:hiddenEffects xmlns:a14="http://schemas.microsoft.com/office/drawing/2010/main" xmlns="">
                  <a:effectLst>
                    <a:outerShdw dist="28398" dir="12393903" algn="ctr" rotWithShape="0">
                      <a:schemeClr val="tx2"/>
                    </a:outerShdw>
                  </a:effectLst>
                </a14:hiddenEffects>
              </a:ext>
            </a:extLst>
          </p:spPr>
          <p:txBody>
            <a:bodyPr/>
            <a:lstStyle/>
            <a:p>
              <a:pPr latinLnBrk="0">
                <a:defRPr/>
              </a:pPr>
              <a:endParaRPr lang="ko-KR" altLang="en-US" kern="0" smtClean="0">
                <a:solidFill>
                  <a:sysClr val="windowText" lastClr="000000"/>
                </a:solidFill>
              </a:endParaRPr>
            </a:p>
          </p:txBody>
        </p:sp>
      </p:grpSp>
      <p:pic>
        <p:nvPicPr>
          <p:cNvPr id="13" name="그림 12"/>
          <p:cNvPicPr>
            <a:picLocks noChangeAspect="1"/>
          </p:cNvPicPr>
          <p:nvPr>
            <p:custDataLst>
              <p:tags r:id="rId12"/>
            </p:custDataLst>
          </p:nvPr>
        </p:nvPicPr>
        <p:blipFill>
          <a:blip r:embed="rId20" cstate="print">
            <a:extLst>
              <a:ext uri="{28A0092B-C50C-407E-A947-70E740481C1C}">
                <a14:useLocalDpi xmlns:a14="http://schemas.microsoft.com/office/drawing/2010/main" xmlns="" val="0"/>
              </a:ext>
            </a:extLst>
          </a:blip>
          <a:stretch>
            <a:fillRect/>
          </a:stretch>
        </p:blipFill>
        <p:spPr>
          <a:xfrm>
            <a:off x="-22078" y="-26127"/>
            <a:ext cx="9180000" cy="6891104"/>
          </a:xfrm>
          <a:prstGeom prst="rect">
            <a:avLst/>
          </a:prstGeom>
        </p:spPr>
      </p:pic>
      <p:sp>
        <p:nvSpPr>
          <p:cNvPr id="56" name="Freeform 170"/>
          <p:cNvSpPr>
            <a:spLocks/>
          </p:cNvSpPr>
          <p:nvPr>
            <p:custDataLst>
              <p:tags r:id="rId13"/>
            </p:custDataLst>
          </p:nvPr>
        </p:nvSpPr>
        <p:spPr bwMode="gray">
          <a:xfrm>
            <a:off x="515982" y="116839"/>
            <a:ext cx="360000" cy="360000"/>
          </a:xfrm>
          <a:custGeom>
            <a:avLst/>
            <a:gdLst>
              <a:gd name="T0" fmla="*/ 0 w 832"/>
              <a:gd name="T1" fmla="*/ 120 h 834"/>
              <a:gd name="T2" fmla="*/ 112 w 832"/>
              <a:gd name="T3" fmla="*/ 3 h 834"/>
              <a:gd name="T4" fmla="*/ 727 w 832"/>
              <a:gd name="T5" fmla="*/ 3 h 834"/>
              <a:gd name="T6" fmla="*/ 832 w 832"/>
              <a:gd name="T7" fmla="*/ 106 h 834"/>
              <a:gd name="T8" fmla="*/ 832 w 832"/>
              <a:gd name="T9" fmla="*/ 726 h 834"/>
              <a:gd name="T10" fmla="*/ 742 w 832"/>
              <a:gd name="T11" fmla="*/ 832 h 834"/>
              <a:gd name="T12" fmla="*/ 106 w 832"/>
              <a:gd name="T13" fmla="*/ 834 h 834"/>
              <a:gd name="T14" fmla="*/ 1 w 832"/>
              <a:gd name="T15" fmla="*/ 729 h 834"/>
              <a:gd name="T16" fmla="*/ 0 w 832"/>
              <a:gd name="T17" fmla="*/ 12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2" h="834">
                <a:moveTo>
                  <a:pt x="0" y="120"/>
                </a:moveTo>
                <a:cubicBezTo>
                  <a:pt x="0" y="120"/>
                  <a:pt x="6" y="0"/>
                  <a:pt x="112" y="3"/>
                </a:cubicBezTo>
                <a:cubicBezTo>
                  <a:pt x="419" y="3"/>
                  <a:pt x="727" y="3"/>
                  <a:pt x="727" y="3"/>
                </a:cubicBezTo>
                <a:cubicBezTo>
                  <a:pt x="832" y="14"/>
                  <a:pt x="832" y="106"/>
                  <a:pt x="832" y="106"/>
                </a:cubicBezTo>
                <a:cubicBezTo>
                  <a:pt x="832" y="106"/>
                  <a:pt x="832" y="416"/>
                  <a:pt x="832" y="726"/>
                </a:cubicBezTo>
                <a:cubicBezTo>
                  <a:pt x="826" y="820"/>
                  <a:pt x="742" y="832"/>
                  <a:pt x="742" y="832"/>
                </a:cubicBezTo>
                <a:lnTo>
                  <a:pt x="106" y="834"/>
                </a:lnTo>
                <a:cubicBezTo>
                  <a:pt x="106" y="834"/>
                  <a:pt x="4" y="824"/>
                  <a:pt x="1" y="729"/>
                </a:cubicBezTo>
                <a:cubicBezTo>
                  <a:pt x="0" y="424"/>
                  <a:pt x="0" y="120"/>
                  <a:pt x="0" y="120"/>
                </a:cubicBezTo>
                <a:close/>
              </a:path>
            </a:pathLst>
          </a:custGeom>
          <a:solidFill>
            <a:srgbClr val="A1D1F1">
              <a:alpha val="50000"/>
            </a:srgbClr>
          </a:solidFill>
          <a:ln>
            <a:noFill/>
          </a:ln>
          <a:effectLst/>
          <a:extLst>
            <a:ext uri="{91240B29-F687-4F45-9708-019B960494DF}">
              <a14:hiddenLine xmlns:a14="http://schemas.microsoft.com/office/drawing/2010/main" xmlns="" w="19050" cap="flat" cmpd="sng">
                <a:solidFill>
                  <a:srgbClr val="FFFFFF">
                    <a:alpha val="70000"/>
                  </a:srgbClr>
                </a:solidFill>
                <a:prstDash val="solid"/>
                <a:round/>
                <a:headEnd/>
                <a:tailEnd/>
              </a14:hiddenLine>
            </a:ext>
            <a:ext uri="{AF507438-7753-43E0-B8FC-AC1667EBCBE1}">
              <a14:hiddenEffects xmlns:a14="http://schemas.microsoft.com/office/drawing/2010/main" xmlns="">
                <a:effectLst>
                  <a:outerShdw dist="28398" dir="12393903" algn="ctr" rotWithShape="0">
                    <a:schemeClr val="tx2"/>
                  </a:outerShdw>
                </a:effectLst>
              </a14:hiddenEffects>
            </a:ext>
          </a:extLst>
        </p:spPr>
        <p:txBody>
          <a:bodyPr/>
          <a:lstStyle/>
          <a:p>
            <a:pPr latinLnBrk="0">
              <a:defRPr/>
            </a:pPr>
            <a:endParaRPr lang="ko-KR" altLang="en-US" kern="0" smtClean="0">
              <a:solidFill>
                <a:sysClr val="windowText" lastClr="000000"/>
              </a:solidFill>
            </a:endParaRPr>
          </a:p>
        </p:txBody>
      </p:sp>
      <p:sp>
        <p:nvSpPr>
          <p:cNvPr id="57" name="Freeform 171"/>
          <p:cNvSpPr>
            <a:spLocks/>
          </p:cNvSpPr>
          <p:nvPr>
            <p:custDataLst>
              <p:tags r:id="rId14"/>
            </p:custDataLst>
          </p:nvPr>
        </p:nvSpPr>
        <p:spPr bwMode="gray">
          <a:xfrm>
            <a:off x="139700" y="432928"/>
            <a:ext cx="360000" cy="360000"/>
          </a:xfrm>
          <a:custGeom>
            <a:avLst/>
            <a:gdLst>
              <a:gd name="T0" fmla="*/ 0 w 832"/>
              <a:gd name="T1" fmla="*/ 120 h 834"/>
              <a:gd name="T2" fmla="*/ 112 w 832"/>
              <a:gd name="T3" fmla="*/ 3 h 834"/>
              <a:gd name="T4" fmla="*/ 727 w 832"/>
              <a:gd name="T5" fmla="*/ 3 h 834"/>
              <a:gd name="T6" fmla="*/ 832 w 832"/>
              <a:gd name="T7" fmla="*/ 106 h 834"/>
              <a:gd name="T8" fmla="*/ 832 w 832"/>
              <a:gd name="T9" fmla="*/ 726 h 834"/>
              <a:gd name="T10" fmla="*/ 742 w 832"/>
              <a:gd name="T11" fmla="*/ 832 h 834"/>
              <a:gd name="T12" fmla="*/ 106 w 832"/>
              <a:gd name="T13" fmla="*/ 834 h 834"/>
              <a:gd name="T14" fmla="*/ 1 w 832"/>
              <a:gd name="T15" fmla="*/ 729 h 834"/>
              <a:gd name="T16" fmla="*/ 0 w 832"/>
              <a:gd name="T17" fmla="*/ 12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2" h="834">
                <a:moveTo>
                  <a:pt x="0" y="120"/>
                </a:moveTo>
                <a:cubicBezTo>
                  <a:pt x="0" y="120"/>
                  <a:pt x="6" y="0"/>
                  <a:pt x="112" y="3"/>
                </a:cubicBezTo>
                <a:cubicBezTo>
                  <a:pt x="419" y="3"/>
                  <a:pt x="727" y="3"/>
                  <a:pt x="727" y="3"/>
                </a:cubicBezTo>
                <a:cubicBezTo>
                  <a:pt x="832" y="14"/>
                  <a:pt x="832" y="106"/>
                  <a:pt x="832" y="106"/>
                </a:cubicBezTo>
                <a:cubicBezTo>
                  <a:pt x="832" y="106"/>
                  <a:pt x="832" y="416"/>
                  <a:pt x="832" y="726"/>
                </a:cubicBezTo>
                <a:cubicBezTo>
                  <a:pt x="826" y="820"/>
                  <a:pt x="742" y="832"/>
                  <a:pt x="742" y="832"/>
                </a:cubicBezTo>
                <a:lnTo>
                  <a:pt x="106" y="834"/>
                </a:lnTo>
                <a:cubicBezTo>
                  <a:pt x="106" y="834"/>
                  <a:pt x="4" y="824"/>
                  <a:pt x="1" y="729"/>
                </a:cubicBezTo>
                <a:cubicBezTo>
                  <a:pt x="0" y="424"/>
                  <a:pt x="0" y="120"/>
                  <a:pt x="0" y="120"/>
                </a:cubicBezTo>
                <a:close/>
              </a:path>
            </a:pathLst>
          </a:custGeom>
          <a:solidFill>
            <a:srgbClr val="9BBD98">
              <a:alpha val="50000"/>
            </a:srgbClr>
          </a:solidFill>
          <a:ln>
            <a:noFill/>
          </a:ln>
          <a:effectLst/>
          <a:extLst>
            <a:ext uri="{91240B29-F687-4F45-9708-019B960494DF}">
              <a14:hiddenLine xmlns:a14="http://schemas.microsoft.com/office/drawing/2010/main" xmlns="" w="19050" cap="flat" cmpd="sng">
                <a:solidFill>
                  <a:srgbClr val="FFFFFF">
                    <a:alpha val="70000"/>
                  </a:srgbClr>
                </a:solidFill>
                <a:prstDash val="solid"/>
                <a:round/>
                <a:headEnd/>
                <a:tailEnd/>
              </a14:hiddenLine>
            </a:ext>
            <a:ext uri="{AF507438-7753-43E0-B8FC-AC1667EBCBE1}">
              <a14:hiddenEffects xmlns:a14="http://schemas.microsoft.com/office/drawing/2010/main" xmlns="">
                <a:effectLst>
                  <a:outerShdw dist="28398" dir="12393903" algn="ctr" rotWithShape="0">
                    <a:schemeClr val="tx2"/>
                  </a:outerShdw>
                </a:effectLst>
              </a14:hiddenEffects>
            </a:ext>
          </a:extLst>
        </p:spPr>
        <p:txBody>
          <a:bodyPr/>
          <a:lstStyle/>
          <a:p>
            <a:pPr latinLnBrk="0">
              <a:defRPr/>
            </a:pPr>
            <a:endParaRPr lang="ko-KR" altLang="en-US" kern="0" smtClean="0">
              <a:solidFill>
                <a:sysClr val="windowText" lastClr="000000"/>
              </a:solidFill>
            </a:endParaRPr>
          </a:p>
        </p:txBody>
      </p:sp>
      <p:sp>
        <p:nvSpPr>
          <p:cNvPr id="61" name="텍스트 개체 틀 60"/>
          <p:cNvSpPr>
            <a:spLocks noGrp="1"/>
          </p:cNvSpPr>
          <p:nvPr>
            <p:ph type="body" idx="1"/>
            <p:custDataLst>
              <p:tags r:id="rId15"/>
            </p:custDataLst>
          </p:nvPr>
        </p:nvSpPr>
        <p:spPr>
          <a:xfrm>
            <a:off x="182728" y="980727"/>
            <a:ext cx="8713622" cy="5600765"/>
          </a:xfrm>
          <a:prstGeom prst="rect">
            <a:avLst/>
          </a:prstGeom>
        </p:spPr>
        <p:txBody>
          <a:bodyPr vert="horz" lIns="91440" tIns="45720" rIns="91440" bIns="45720" rtlCol="0">
            <a:normAutofit/>
          </a:bodyPr>
          <a:lstStyle/>
          <a:p>
            <a:pPr marL="342900" marR="0" lvl="0" indent="-342900" algn="l" defTabSz="914400" rtl="0" eaLnBrk="1" fontAlgn="base" latinLnBrk="1" hangingPunct="1">
              <a:lnSpc>
                <a:spcPct val="100000"/>
              </a:lnSpc>
              <a:spcBef>
                <a:spcPct val="20000"/>
              </a:spcBef>
              <a:spcAft>
                <a:spcPct val="0"/>
              </a:spcAft>
              <a:buClr>
                <a:srgbClr val="C4A2D2"/>
              </a:buClr>
              <a:buSzTx/>
              <a:buFont typeface="Wingdings" pitchFamily="2" charset="2"/>
              <a:buChar char="v"/>
              <a:tabLst/>
              <a:defRPr/>
            </a:pPr>
            <a:r>
              <a:rPr kumimoji="0" lang="ko-KR" altLang="en-US" sz="2300" b="1" i="0" u="none" strike="noStrike" kern="0" cap="none" spc="0" normalizeH="0" baseline="0" noProof="0" dirty="0" smtClean="0">
                <a:ln>
                  <a:noFill/>
                </a:ln>
                <a:solidFill>
                  <a:srgbClr val="000000"/>
                </a:solidFill>
                <a:effectLst/>
                <a:uLnTx/>
                <a:uFillTx/>
                <a:latin typeface="맑은 고딕" pitchFamily="50" charset="-127"/>
                <a:ea typeface="맑은 고딕" pitchFamily="50" charset="-127"/>
                <a:cs typeface="+mn-cs"/>
              </a:rPr>
              <a:t>마스터 텍스트 스타일을 편집합니다</a:t>
            </a:r>
          </a:p>
          <a:p>
            <a:pPr marL="539750" marR="0" lvl="1" indent="-182563" algn="l" defTabSz="914400" rtl="0" eaLnBrk="1" fontAlgn="base" latinLnBrk="1" hangingPunct="1">
              <a:lnSpc>
                <a:spcPct val="100000"/>
              </a:lnSpc>
              <a:spcBef>
                <a:spcPct val="20000"/>
              </a:spcBef>
              <a:spcAft>
                <a:spcPct val="0"/>
              </a:spcAft>
              <a:buClr>
                <a:srgbClr val="9BBD98"/>
              </a:buClr>
              <a:buSzTx/>
              <a:buFont typeface="Wingdings" pitchFamily="2" charset="2"/>
              <a:buChar char="§"/>
              <a:tabLst/>
              <a:defRPr/>
            </a:pPr>
            <a:r>
              <a:rPr kumimoji="0" lang="ko-KR" altLang="en-US" sz="2000" b="0" i="0" u="none" strike="noStrike" kern="0" cap="none" spc="0" normalizeH="0" baseline="0" noProof="0" dirty="0" smtClean="0">
                <a:ln>
                  <a:noFill/>
                </a:ln>
                <a:solidFill>
                  <a:srgbClr val="000000"/>
                </a:solidFill>
                <a:effectLst/>
                <a:uLnTx/>
                <a:uFillTx/>
                <a:latin typeface="맑은 고딕" pitchFamily="50" charset="-127"/>
                <a:ea typeface="맑은 고딕" pitchFamily="50" charset="-127"/>
              </a:rPr>
              <a:t>둘째 수준</a:t>
            </a:r>
          </a:p>
          <a:p>
            <a:pPr marL="714375" marR="0" lvl="2" indent="-174625" algn="l" defTabSz="914400" rtl="0" eaLnBrk="1" fontAlgn="base" latinLnBrk="1" hangingPunct="1">
              <a:lnSpc>
                <a:spcPct val="100000"/>
              </a:lnSpc>
              <a:spcBef>
                <a:spcPct val="20000"/>
              </a:spcBef>
              <a:spcAft>
                <a:spcPct val="0"/>
              </a:spcAft>
              <a:buClr>
                <a:srgbClr val="4F784C"/>
              </a:buClr>
              <a:buSzTx/>
              <a:buFontTx/>
              <a:buChar char="•"/>
              <a:tabLst/>
              <a:defRPr/>
            </a:pPr>
            <a:r>
              <a:rPr kumimoji="0" lang="ko-KR" altLang="en-US" sz="1800" b="0" i="0" u="none" strike="noStrike" kern="0" cap="none" spc="0" normalizeH="0" baseline="0" noProof="0" dirty="0" smtClean="0">
                <a:ln>
                  <a:noFill/>
                </a:ln>
                <a:solidFill>
                  <a:srgbClr val="000000"/>
                </a:solidFill>
                <a:effectLst/>
                <a:uLnTx/>
                <a:uFillTx/>
                <a:latin typeface="맑은 고딕" pitchFamily="50" charset="-127"/>
                <a:ea typeface="맑은 고딕" pitchFamily="50" charset="-127"/>
              </a:rPr>
              <a:t>셋째 수준</a:t>
            </a:r>
          </a:p>
          <a:p>
            <a:pPr marL="896938" marR="0" lvl="3" indent="-182563" algn="l" defTabSz="914400" rtl="0" eaLnBrk="1" fontAlgn="base" latinLnBrk="1" hangingPunct="1">
              <a:lnSpc>
                <a:spcPct val="100000"/>
              </a:lnSpc>
              <a:spcBef>
                <a:spcPct val="20000"/>
              </a:spcBef>
              <a:spcAft>
                <a:spcPct val="0"/>
              </a:spcAft>
              <a:buClrTx/>
              <a:buSzTx/>
              <a:buFontTx/>
              <a:buChar char="–"/>
              <a:tabLst/>
              <a:defRPr/>
            </a:pPr>
            <a:r>
              <a:rPr kumimoji="0" lang="ko-KR" altLang="en-US" sz="1600" b="0" i="0" u="none" strike="noStrike" kern="0" cap="none" spc="0" normalizeH="0" baseline="0" noProof="0" dirty="0" smtClean="0">
                <a:ln>
                  <a:noFill/>
                </a:ln>
                <a:solidFill>
                  <a:srgbClr val="000000"/>
                </a:solidFill>
                <a:effectLst/>
                <a:uLnTx/>
                <a:uFillTx/>
                <a:latin typeface="맑은 고딕" pitchFamily="50" charset="-127"/>
                <a:ea typeface="맑은 고딕" pitchFamily="50" charset="-127"/>
              </a:rPr>
              <a:t>넷째 수준</a:t>
            </a:r>
          </a:p>
          <a:p>
            <a:pPr marL="1166813" marR="0" lvl="4" indent="-182563" algn="l" defTabSz="914400" rtl="0" eaLnBrk="1" fontAlgn="base" latinLnBrk="1" hangingPunct="1">
              <a:lnSpc>
                <a:spcPct val="100000"/>
              </a:lnSpc>
              <a:spcBef>
                <a:spcPct val="20000"/>
              </a:spcBef>
              <a:spcAft>
                <a:spcPct val="0"/>
              </a:spcAft>
              <a:buClrTx/>
              <a:buSzTx/>
              <a:buFontTx/>
              <a:buChar char="»"/>
              <a:tabLst>
                <a:tab pos="1166813" algn="l"/>
              </a:tabLst>
              <a:defRPr/>
            </a:pPr>
            <a:r>
              <a:rPr kumimoji="0" lang="ko-KR" altLang="en-US" sz="1400" b="0" i="0" u="none" strike="noStrike" kern="0" cap="none" spc="0" normalizeH="0" baseline="0" noProof="0" dirty="0" smtClean="0">
                <a:ln>
                  <a:noFill/>
                </a:ln>
                <a:solidFill>
                  <a:srgbClr val="000000"/>
                </a:solidFill>
                <a:effectLst/>
                <a:uLnTx/>
                <a:uFillTx/>
                <a:latin typeface="맑은 고딕" pitchFamily="50" charset="-127"/>
                <a:ea typeface="맑은 고딕" pitchFamily="50" charset="-127"/>
              </a:rPr>
              <a:t>다섯째 수준</a:t>
            </a:r>
            <a:endParaRPr kumimoji="0" lang="en-US" altLang="ko-KR" sz="1400" b="0" i="0" u="none" strike="noStrike" kern="0" cap="none" spc="0" normalizeH="0" baseline="0" noProof="0" dirty="0" smtClean="0">
              <a:ln>
                <a:noFill/>
              </a:ln>
              <a:solidFill>
                <a:srgbClr val="000000"/>
              </a:solidFill>
              <a:effectLst/>
              <a:uLnTx/>
              <a:uFillTx/>
              <a:latin typeface="맑은 고딕" pitchFamily="50" charset="-127"/>
              <a:ea typeface="맑은 고딕" pitchFamily="50" charset="-127"/>
            </a:endParaRPr>
          </a:p>
        </p:txBody>
      </p:sp>
      <p:sp>
        <p:nvSpPr>
          <p:cNvPr id="66" name="제목 개체 틀 65"/>
          <p:cNvSpPr>
            <a:spLocks noGrp="1"/>
          </p:cNvSpPr>
          <p:nvPr>
            <p:ph type="title"/>
            <p:custDataLst>
              <p:tags r:id="rId16"/>
            </p:custDataLst>
          </p:nvPr>
        </p:nvSpPr>
        <p:spPr>
          <a:xfrm>
            <a:off x="875982" y="158476"/>
            <a:ext cx="7656458" cy="678236"/>
          </a:xfrm>
          <a:prstGeom prst="rect">
            <a:avLst/>
          </a:prstGeom>
        </p:spPr>
        <p:txBody>
          <a:bodyPr vert="horz" lIns="91440" tIns="45720" rIns="91440" bIns="45720" rtlCol="0" anchor="ctr">
            <a:normAutofit/>
          </a:bodyPr>
          <a:lstStyle/>
          <a:p>
            <a:r>
              <a:rPr lang="ko-KR" altLang="en-US" dirty="0" smtClean="0"/>
              <a:t>마스터 제목 스타일 편집</a:t>
            </a:r>
            <a:endParaRPr lang="ko-KR" altLang="en-US" dirty="0"/>
          </a:p>
        </p:txBody>
      </p:sp>
      <p:grpSp>
        <p:nvGrpSpPr>
          <p:cNvPr id="14" name="Group 169"/>
          <p:cNvGrpSpPr>
            <a:grpSpLocks/>
          </p:cNvGrpSpPr>
          <p:nvPr>
            <p:custDataLst>
              <p:tags r:id="rId17"/>
            </p:custDataLst>
          </p:nvPr>
        </p:nvGrpSpPr>
        <p:grpSpPr bwMode="auto">
          <a:xfrm>
            <a:off x="7773987" y="65357"/>
            <a:ext cx="1123950" cy="744545"/>
            <a:chOff x="4897" y="107"/>
            <a:chExt cx="708" cy="469"/>
          </a:xfrm>
        </p:grpSpPr>
        <p:sp>
          <p:nvSpPr>
            <p:cNvPr id="15" name="Freeform 164"/>
            <p:cNvSpPr>
              <a:spLocks/>
            </p:cNvSpPr>
            <p:nvPr userDrawn="1"/>
          </p:nvSpPr>
          <p:spPr bwMode="gray">
            <a:xfrm flipH="1">
              <a:off x="5377" y="345"/>
              <a:ext cx="227" cy="227"/>
            </a:xfrm>
            <a:custGeom>
              <a:avLst/>
              <a:gdLst>
                <a:gd name="T0" fmla="*/ 0 w 832"/>
                <a:gd name="T1" fmla="*/ 120 h 834"/>
                <a:gd name="T2" fmla="*/ 112 w 832"/>
                <a:gd name="T3" fmla="*/ 3 h 834"/>
                <a:gd name="T4" fmla="*/ 727 w 832"/>
                <a:gd name="T5" fmla="*/ 3 h 834"/>
                <a:gd name="T6" fmla="*/ 832 w 832"/>
                <a:gd name="T7" fmla="*/ 106 h 834"/>
                <a:gd name="T8" fmla="*/ 832 w 832"/>
                <a:gd name="T9" fmla="*/ 726 h 834"/>
                <a:gd name="T10" fmla="*/ 742 w 832"/>
                <a:gd name="T11" fmla="*/ 832 h 834"/>
                <a:gd name="T12" fmla="*/ 106 w 832"/>
                <a:gd name="T13" fmla="*/ 834 h 834"/>
                <a:gd name="T14" fmla="*/ 1 w 832"/>
                <a:gd name="T15" fmla="*/ 729 h 834"/>
                <a:gd name="T16" fmla="*/ 0 w 832"/>
                <a:gd name="T17" fmla="*/ 12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2" h="834">
                  <a:moveTo>
                    <a:pt x="0" y="120"/>
                  </a:moveTo>
                  <a:cubicBezTo>
                    <a:pt x="0" y="120"/>
                    <a:pt x="6" y="0"/>
                    <a:pt x="112" y="3"/>
                  </a:cubicBezTo>
                  <a:cubicBezTo>
                    <a:pt x="419" y="3"/>
                    <a:pt x="727" y="3"/>
                    <a:pt x="727" y="3"/>
                  </a:cubicBezTo>
                  <a:cubicBezTo>
                    <a:pt x="832" y="14"/>
                    <a:pt x="832" y="106"/>
                    <a:pt x="832" y="106"/>
                  </a:cubicBezTo>
                  <a:cubicBezTo>
                    <a:pt x="832" y="106"/>
                    <a:pt x="832" y="416"/>
                    <a:pt x="832" y="726"/>
                  </a:cubicBezTo>
                  <a:cubicBezTo>
                    <a:pt x="826" y="820"/>
                    <a:pt x="742" y="832"/>
                    <a:pt x="742" y="832"/>
                  </a:cubicBezTo>
                  <a:lnTo>
                    <a:pt x="106" y="834"/>
                  </a:lnTo>
                  <a:cubicBezTo>
                    <a:pt x="106" y="834"/>
                    <a:pt x="4" y="824"/>
                    <a:pt x="1" y="729"/>
                  </a:cubicBezTo>
                  <a:cubicBezTo>
                    <a:pt x="0" y="424"/>
                    <a:pt x="0" y="120"/>
                    <a:pt x="0" y="120"/>
                  </a:cubicBezTo>
                  <a:close/>
                </a:path>
              </a:pathLst>
            </a:custGeom>
            <a:solidFill>
              <a:srgbClr val="C4A2D2">
                <a:alpha val="50000"/>
              </a:srgbClr>
            </a:solidFill>
            <a:ln>
              <a:noFill/>
            </a:ln>
            <a:effectLst/>
            <a:extLst>
              <a:ext uri="{91240B29-F687-4F45-9708-019B960494DF}">
                <a14:hiddenLine xmlns:a14="http://schemas.microsoft.com/office/drawing/2010/main" xmlns="" w="19050" cap="flat" cmpd="sng">
                  <a:solidFill>
                    <a:srgbClr val="FFFFFF">
                      <a:alpha val="70000"/>
                    </a:srgbClr>
                  </a:solidFill>
                  <a:prstDash val="solid"/>
                  <a:round/>
                  <a:headEnd/>
                  <a:tailEnd/>
                </a14:hiddenLine>
              </a:ext>
              <a:ext uri="{AF507438-7753-43E0-B8FC-AC1667EBCBE1}">
                <a14:hiddenEffects xmlns:a14="http://schemas.microsoft.com/office/drawing/2010/main" xmlns="">
                  <a:effectLst>
                    <a:outerShdw dist="28398" dir="12393903" algn="ctr" rotWithShape="0">
                      <a:schemeClr val="tx2"/>
                    </a:outerShdw>
                  </a:effectLst>
                </a14:hiddenEffects>
              </a:ext>
            </a:extLst>
          </p:spPr>
          <p:txBody>
            <a:bodyPr/>
            <a:lstStyle/>
            <a:p>
              <a:pPr latinLnBrk="0">
                <a:defRPr/>
              </a:pPr>
              <a:endParaRPr lang="ko-KR" altLang="en-US" kern="0" smtClean="0">
                <a:solidFill>
                  <a:sysClr val="windowText" lastClr="000000"/>
                </a:solidFill>
              </a:endParaRPr>
            </a:p>
          </p:txBody>
        </p:sp>
        <p:sp>
          <p:nvSpPr>
            <p:cNvPr id="16" name="Freeform 166"/>
            <p:cNvSpPr>
              <a:spLocks/>
            </p:cNvSpPr>
            <p:nvPr userDrawn="1"/>
          </p:nvSpPr>
          <p:spPr bwMode="gray">
            <a:xfrm flipH="1">
              <a:off x="5378" y="107"/>
              <a:ext cx="227" cy="227"/>
            </a:xfrm>
            <a:custGeom>
              <a:avLst/>
              <a:gdLst>
                <a:gd name="T0" fmla="*/ 0 w 832"/>
                <a:gd name="T1" fmla="*/ 120 h 834"/>
                <a:gd name="T2" fmla="*/ 112 w 832"/>
                <a:gd name="T3" fmla="*/ 3 h 834"/>
                <a:gd name="T4" fmla="*/ 727 w 832"/>
                <a:gd name="T5" fmla="*/ 3 h 834"/>
                <a:gd name="T6" fmla="*/ 832 w 832"/>
                <a:gd name="T7" fmla="*/ 106 h 834"/>
                <a:gd name="T8" fmla="*/ 832 w 832"/>
                <a:gd name="T9" fmla="*/ 726 h 834"/>
                <a:gd name="T10" fmla="*/ 742 w 832"/>
                <a:gd name="T11" fmla="*/ 832 h 834"/>
                <a:gd name="T12" fmla="*/ 106 w 832"/>
                <a:gd name="T13" fmla="*/ 834 h 834"/>
                <a:gd name="T14" fmla="*/ 1 w 832"/>
                <a:gd name="T15" fmla="*/ 729 h 834"/>
                <a:gd name="T16" fmla="*/ 0 w 832"/>
                <a:gd name="T17" fmla="*/ 12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2" h="834">
                  <a:moveTo>
                    <a:pt x="0" y="120"/>
                  </a:moveTo>
                  <a:cubicBezTo>
                    <a:pt x="0" y="120"/>
                    <a:pt x="6" y="0"/>
                    <a:pt x="112" y="3"/>
                  </a:cubicBezTo>
                  <a:cubicBezTo>
                    <a:pt x="419" y="3"/>
                    <a:pt x="727" y="3"/>
                    <a:pt x="727" y="3"/>
                  </a:cubicBezTo>
                  <a:cubicBezTo>
                    <a:pt x="832" y="14"/>
                    <a:pt x="832" y="106"/>
                    <a:pt x="832" y="106"/>
                  </a:cubicBezTo>
                  <a:cubicBezTo>
                    <a:pt x="832" y="106"/>
                    <a:pt x="832" y="416"/>
                    <a:pt x="832" y="726"/>
                  </a:cubicBezTo>
                  <a:cubicBezTo>
                    <a:pt x="826" y="820"/>
                    <a:pt x="742" y="832"/>
                    <a:pt x="742" y="832"/>
                  </a:cubicBezTo>
                  <a:lnTo>
                    <a:pt x="106" y="834"/>
                  </a:lnTo>
                  <a:cubicBezTo>
                    <a:pt x="106" y="834"/>
                    <a:pt x="4" y="824"/>
                    <a:pt x="1" y="729"/>
                  </a:cubicBezTo>
                  <a:cubicBezTo>
                    <a:pt x="0" y="424"/>
                    <a:pt x="0" y="120"/>
                    <a:pt x="0" y="120"/>
                  </a:cubicBezTo>
                  <a:close/>
                </a:path>
              </a:pathLst>
            </a:custGeom>
            <a:solidFill>
              <a:srgbClr val="9BBD98">
                <a:alpha val="50000"/>
              </a:srgbClr>
            </a:solidFill>
            <a:ln>
              <a:noFill/>
            </a:ln>
            <a:effectLst/>
            <a:extLst>
              <a:ext uri="{91240B29-F687-4F45-9708-019B960494DF}">
                <a14:hiddenLine xmlns:a14="http://schemas.microsoft.com/office/drawing/2010/main" xmlns="" w="19050" cap="flat" cmpd="sng">
                  <a:solidFill>
                    <a:srgbClr val="FFFFFF">
                      <a:alpha val="70000"/>
                    </a:srgbClr>
                  </a:solidFill>
                  <a:prstDash val="solid"/>
                  <a:round/>
                  <a:headEnd/>
                  <a:tailEnd/>
                </a14:hiddenLine>
              </a:ext>
              <a:ext uri="{AF507438-7753-43E0-B8FC-AC1667EBCBE1}">
                <a14:hiddenEffects xmlns:a14="http://schemas.microsoft.com/office/drawing/2010/main" xmlns="">
                  <a:effectLst>
                    <a:outerShdw dist="28398" dir="12393903" algn="ctr" rotWithShape="0">
                      <a:schemeClr val="tx2"/>
                    </a:outerShdw>
                  </a:effectLst>
                </a14:hiddenEffects>
              </a:ext>
            </a:extLst>
          </p:spPr>
          <p:txBody>
            <a:bodyPr/>
            <a:lstStyle/>
            <a:p>
              <a:pPr latinLnBrk="0">
                <a:defRPr/>
              </a:pPr>
              <a:endParaRPr lang="ko-KR" altLang="en-US" kern="0" smtClean="0">
                <a:solidFill>
                  <a:sysClr val="windowText" lastClr="000000"/>
                </a:solidFill>
              </a:endParaRPr>
            </a:p>
          </p:txBody>
        </p:sp>
        <p:sp>
          <p:nvSpPr>
            <p:cNvPr id="17" name="Freeform 167"/>
            <p:cNvSpPr>
              <a:spLocks/>
            </p:cNvSpPr>
            <p:nvPr userDrawn="1"/>
          </p:nvSpPr>
          <p:spPr bwMode="gray">
            <a:xfrm flipH="1">
              <a:off x="5134" y="349"/>
              <a:ext cx="227" cy="227"/>
            </a:xfrm>
            <a:custGeom>
              <a:avLst/>
              <a:gdLst>
                <a:gd name="T0" fmla="*/ 0 w 832"/>
                <a:gd name="T1" fmla="*/ 120 h 834"/>
                <a:gd name="T2" fmla="*/ 112 w 832"/>
                <a:gd name="T3" fmla="*/ 3 h 834"/>
                <a:gd name="T4" fmla="*/ 727 w 832"/>
                <a:gd name="T5" fmla="*/ 3 h 834"/>
                <a:gd name="T6" fmla="*/ 832 w 832"/>
                <a:gd name="T7" fmla="*/ 106 h 834"/>
                <a:gd name="T8" fmla="*/ 832 w 832"/>
                <a:gd name="T9" fmla="*/ 726 h 834"/>
                <a:gd name="T10" fmla="*/ 742 w 832"/>
                <a:gd name="T11" fmla="*/ 832 h 834"/>
                <a:gd name="T12" fmla="*/ 106 w 832"/>
                <a:gd name="T13" fmla="*/ 834 h 834"/>
                <a:gd name="T14" fmla="*/ 1 w 832"/>
                <a:gd name="T15" fmla="*/ 729 h 834"/>
                <a:gd name="T16" fmla="*/ 0 w 832"/>
                <a:gd name="T17" fmla="*/ 12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2" h="834">
                  <a:moveTo>
                    <a:pt x="0" y="120"/>
                  </a:moveTo>
                  <a:cubicBezTo>
                    <a:pt x="0" y="120"/>
                    <a:pt x="6" y="0"/>
                    <a:pt x="112" y="3"/>
                  </a:cubicBezTo>
                  <a:cubicBezTo>
                    <a:pt x="419" y="3"/>
                    <a:pt x="727" y="3"/>
                    <a:pt x="727" y="3"/>
                  </a:cubicBezTo>
                  <a:cubicBezTo>
                    <a:pt x="832" y="14"/>
                    <a:pt x="832" y="106"/>
                    <a:pt x="832" y="106"/>
                  </a:cubicBezTo>
                  <a:cubicBezTo>
                    <a:pt x="832" y="106"/>
                    <a:pt x="832" y="416"/>
                    <a:pt x="832" y="726"/>
                  </a:cubicBezTo>
                  <a:cubicBezTo>
                    <a:pt x="826" y="820"/>
                    <a:pt x="742" y="832"/>
                    <a:pt x="742" y="832"/>
                  </a:cubicBezTo>
                  <a:lnTo>
                    <a:pt x="106" y="834"/>
                  </a:lnTo>
                  <a:cubicBezTo>
                    <a:pt x="106" y="834"/>
                    <a:pt x="4" y="824"/>
                    <a:pt x="1" y="729"/>
                  </a:cubicBezTo>
                  <a:cubicBezTo>
                    <a:pt x="0" y="424"/>
                    <a:pt x="0" y="120"/>
                    <a:pt x="0" y="120"/>
                  </a:cubicBezTo>
                  <a:close/>
                </a:path>
              </a:pathLst>
            </a:custGeom>
            <a:solidFill>
              <a:srgbClr val="9BBD98">
                <a:alpha val="50000"/>
              </a:srgbClr>
            </a:solidFill>
            <a:ln>
              <a:noFill/>
            </a:ln>
            <a:effectLst/>
            <a:extLst>
              <a:ext uri="{91240B29-F687-4F45-9708-019B960494DF}">
                <a14:hiddenLine xmlns:a14="http://schemas.microsoft.com/office/drawing/2010/main" xmlns="" w="19050" cap="flat" cmpd="sng">
                  <a:solidFill>
                    <a:srgbClr val="FFFFFF">
                      <a:alpha val="70000"/>
                    </a:srgbClr>
                  </a:solidFill>
                  <a:prstDash val="solid"/>
                  <a:round/>
                  <a:headEnd/>
                  <a:tailEnd/>
                </a14:hiddenLine>
              </a:ext>
              <a:ext uri="{AF507438-7753-43E0-B8FC-AC1667EBCBE1}">
                <a14:hiddenEffects xmlns:a14="http://schemas.microsoft.com/office/drawing/2010/main" xmlns="">
                  <a:effectLst>
                    <a:outerShdw dist="28398" dir="12393903" algn="ctr" rotWithShape="0">
                      <a:schemeClr val="tx2"/>
                    </a:outerShdw>
                  </a:effectLst>
                </a14:hiddenEffects>
              </a:ext>
            </a:extLst>
          </p:spPr>
          <p:txBody>
            <a:bodyPr/>
            <a:lstStyle/>
            <a:p>
              <a:pPr latinLnBrk="0">
                <a:defRPr/>
              </a:pPr>
              <a:endParaRPr lang="ko-KR" altLang="en-US" kern="0" smtClean="0">
                <a:solidFill>
                  <a:sysClr val="windowText" lastClr="000000"/>
                </a:solidFill>
              </a:endParaRPr>
            </a:p>
          </p:txBody>
        </p:sp>
        <p:sp>
          <p:nvSpPr>
            <p:cNvPr id="18" name="Freeform 168"/>
            <p:cNvSpPr>
              <a:spLocks/>
            </p:cNvSpPr>
            <p:nvPr userDrawn="1"/>
          </p:nvSpPr>
          <p:spPr bwMode="gray">
            <a:xfrm flipH="1">
              <a:off x="4897" y="118"/>
              <a:ext cx="227" cy="227"/>
            </a:xfrm>
            <a:custGeom>
              <a:avLst/>
              <a:gdLst>
                <a:gd name="T0" fmla="*/ 0 w 832"/>
                <a:gd name="T1" fmla="*/ 120 h 834"/>
                <a:gd name="T2" fmla="*/ 112 w 832"/>
                <a:gd name="T3" fmla="*/ 3 h 834"/>
                <a:gd name="T4" fmla="*/ 727 w 832"/>
                <a:gd name="T5" fmla="*/ 3 h 834"/>
                <a:gd name="T6" fmla="*/ 832 w 832"/>
                <a:gd name="T7" fmla="*/ 106 h 834"/>
                <a:gd name="T8" fmla="*/ 832 w 832"/>
                <a:gd name="T9" fmla="*/ 726 h 834"/>
                <a:gd name="T10" fmla="*/ 742 w 832"/>
                <a:gd name="T11" fmla="*/ 832 h 834"/>
                <a:gd name="T12" fmla="*/ 106 w 832"/>
                <a:gd name="T13" fmla="*/ 834 h 834"/>
                <a:gd name="T14" fmla="*/ 1 w 832"/>
                <a:gd name="T15" fmla="*/ 729 h 834"/>
                <a:gd name="T16" fmla="*/ 0 w 832"/>
                <a:gd name="T17" fmla="*/ 12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2" h="834">
                  <a:moveTo>
                    <a:pt x="0" y="120"/>
                  </a:moveTo>
                  <a:cubicBezTo>
                    <a:pt x="0" y="120"/>
                    <a:pt x="6" y="0"/>
                    <a:pt x="112" y="3"/>
                  </a:cubicBezTo>
                  <a:cubicBezTo>
                    <a:pt x="419" y="3"/>
                    <a:pt x="727" y="3"/>
                    <a:pt x="727" y="3"/>
                  </a:cubicBezTo>
                  <a:cubicBezTo>
                    <a:pt x="832" y="14"/>
                    <a:pt x="832" y="106"/>
                    <a:pt x="832" y="106"/>
                  </a:cubicBezTo>
                  <a:cubicBezTo>
                    <a:pt x="832" y="106"/>
                    <a:pt x="832" y="416"/>
                    <a:pt x="832" y="726"/>
                  </a:cubicBezTo>
                  <a:cubicBezTo>
                    <a:pt x="826" y="820"/>
                    <a:pt x="742" y="832"/>
                    <a:pt x="742" y="832"/>
                  </a:cubicBezTo>
                  <a:lnTo>
                    <a:pt x="106" y="834"/>
                  </a:lnTo>
                  <a:cubicBezTo>
                    <a:pt x="106" y="834"/>
                    <a:pt x="4" y="824"/>
                    <a:pt x="1" y="729"/>
                  </a:cubicBezTo>
                  <a:cubicBezTo>
                    <a:pt x="0" y="424"/>
                    <a:pt x="0" y="120"/>
                    <a:pt x="0" y="120"/>
                  </a:cubicBezTo>
                  <a:close/>
                </a:path>
              </a:pathLst>
            </a:custGeom>
            <a:solidFill>
              <a:srgbClr val="9BBD98">
                <a:alpha val="30000"/>
              </a:srgbClr>
            </a:solidFill>
            <a:ln>
              <a:noFill/>
            </a:ln>
            <a:effectLst/>
            <a:extLst>
              <a:ext uri="{91240B29-F687-4F45-9708-019B960494DF}">
                <a14:hiddenLine xmlns:a14="http://schemas.microsoft.com/office/drawing/2010/main" xmlns="" w="19050" cap="flat" cmpd="sng">
                  <a:solidFill>
                    <a:srgbClr val="FFFFFF">
                      <a:alpha val="70000"/>
                    </a:srgbClr>
                  </a:solidFill>
                  <a:prstDash val="solid"/>
                  <a:round/>
                  <a:headEnd/>
                  <a:tailEnd/>
                </a14:hiddenLine>
              </a:ext>
              <a:ext uri="{AF507438-7753-43E0-B8FC-AC1667EBCBE1}">
                <a14:hiddenEffects xmlns:a14="http://schemas.microsoft.com/office/drawing/2010/main" xmlns="">
                  <a:effectLst>
                    <a:outerShdw dist="28398" dir="12393903" algn="ctr" rotWithShape="0">
                      <a:schemeClr val="tx2"/>
                    </a:outerShdw>
                  </a:effectLst>
                </a14:hiddenEffects>
              </a:ext>
            </a:extLst>
          </p:spPr>
          <p:txBody>
            <a:bodyPr/>
            <a:lstStyle/>
            <a:p>
              <a:pPr latinLnBrk="0">
                <a:defRPr/>
              </a:pPr>
              <a:endParaRPr lang="ko-KR" altLang="en-US" kern="0" smtClean="0">
                <a:solidFill>
                  <a:sysClr val="windowText" lastClr="000000"/>
                </a:solidFill>
              </a:endParaRPr>
            </a:p>
          </p:txBody>
        </p:sp>
      </p:grpSp>
      <p:sp>
        <p:nvSpPr>
          <p:cNvPr id="19" name="Freeform 170"/>
          <p:cNvSpPr>
            <a:spLocks/>
          </p:cNvSpPr>
          <p:nvPr>
            <p:custDataLst>
              <p:tags r:id="rId18"/>
            </p:custDataLst>
          </p:nvPr>
        </p:nvSpPr>
        <p:spPr bwMode="gray">
          <a:xfrm>
            <a:off x="515982" y="116839"/>
            <a:ext cx="360000" cy="360000"/>
          </a:xfrm>
          <a:custGeom>
            <a:avLst/>
            <a:gdLst>
              <a:gd name="T0" fmla="*/ 0 w 832"/>
              <a:gd name="T1" fmla="*/ 120 h 834"/>
              <a:gd name="T2" fmla="*/ 112 w 832"/>
              <a:gd name="T3" fmla="*/ 3 h 834"/>
              <a:gd name="T4" fmla="*/ 727 w 832"/>
              <a:gd name="T5" fmla="*/ 3 h 834"/>
              <a:gd name="T6" fmla="*/ 832 w 832"/>
              <a:gd name="T7" fmla="*/ 106 h 834"/>
              <a:gd name="T8" fmla="*/ 832 w 832"/>
              <a:gd name="T9" fmla="*/ 726 h 834"/>
              <a:gd name="T10" fmla="*/ 742 w 832"/>
              <a:gd name="T11" fmla="*/ 832 h 834"/>
              <a:gd name="T12" fmla="*/ 106 w 832"/>
              <a:gd name="T13" fmla="*/ 834 h 834"/>
              <a:gd name="T14" fmla="*/ 1 w 832"/>
              <a:gd name="T15" fmla="*/ 729 h 834"/>
              <a:gd name="T16" fmla="*/ 0 w 832"/>
              <a:gd name="T17" fmla="*/ 12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2" h="834">
                <a:moveTo>
                  <a:pt x="0" y="120"/>
                </a:moveTo>
                <a:cubicBezTo>
                  <a:pt x="0" y="120"/>
                  <a:pt x="6" y="0"/>
                  <a:pt x="112" y="3"/>
                </a:cubicBezTo>
                <a:cubicBezTo>
                  <a:pt x="419" y="3"/>
                  <a:pt x="727" y="3"/>
                  <a:pt x="727" y="3"/>
                </a:cubicBezTo>
                <a:cubicBezTo>
                  <a:pt x="832" y="14"/>
                  <a:pt x="832" y="106"/>
                  <a:pt x="832" y="106"/>
                </a:cubicBezTo>
                <a:cubicBezTo>
                  <a:pt x="832" y="106"/>
                  <a:pt x="832" y="416"/>
                  <a:pt x="832" y="726"/>
                </a:cubicBezTo>
                <a:cubicBezTo>
                  <a:pt x="826" y="820"/>
                  <a:pt x="742" y="832"/>
                  <a:pt x="742" y="832"/>
                </a:cubicBezTo>
                <a:lnTo>
                  <a:pt x="106" y="834"/>
                </a:lnTo>
                <a:cubicBezTo>
                  <a:pt x="106" y="834"/>
                  <a:pt x="4" y="824"/>
                  <a:pt x="1" y="729"/>
                </a:cubicBezTo>
                <a:cubicBezTo>
                  <a:pt x="0" y="424"/>
                  <a:pt x="0" y="120"/>
                  <a:pt x="0" y="120"/>
                </a:cubicBezTo>
                <a:close/>
              </a:path>
            </a:pathLst>
          </a:custGeom>
          <a:solidFill>
            <a:srgbClr val="A1D1F1">
              <a:alpha val="50000"/>
            </a:srgbClr>
          </a:solidFill>
          <a:ln>
            <a:noFill/>
          </a:ln>
          <a:effectLst/>
          <a:extLst>
            <a:ext uri="{91240B29-F687-4F45-9708-019B960494DF}">
              <a14:hiddenLine xmlns:a14="http://schemas.microsoft.com/office/drawing/2010/main" xmlns="" w="19050" cap="flat" cmpd="sng">
                <a:solidFill>
                  <a:srgbClr val="FFFFFF">
                    <a:alpha val="70000"/>
                  </a:srgbClr>
                </a:solidFill>
                <a:prstDash val="solid"/>
                <a:round/>
                <a:headEnd/>
                <a:tailEnd/>
              </a14:hiddenLine>
            </a:ext>
            <a:ext uri="{AF507438-7753-43E0-B8FC-AC1667EBCBE1}">
              <a14:hiddenEffects xmlns:a14="http://schemas.microsoft.com/office/drawing/2010/main" xmlns="">
                <a:effectLst>
                  <a:outerShdw dist="28398" dir="12393903" algn="ctr" rotWithShape="0">
                    <a:schemeClr val="tx2"/>
                  </a:outerShdw>
                </a:effectLst>
              </a14:hiddenEffects>
            </a:ext>
          </a:extLst>
        </p:spPr>
        <p:txBody>
          <a:bodyPr/>
          <a:lstStyle/>
          <a:p>
            <a:pPr latinLnBrk="0">
              <a:defRPr/>
            </a:pPr>
            <a:endParaRPr lang="ko-KR" altLang="en-US" kern="0" smtClean="0">
              <a:solidFill>
                <a:sysClr val="windowText" lastClr="000000"/>
              </a:solidFill>
            </a:endParaRPr>
          </a:p>
        </p:txBody>
      </p:sp>
      <p:sp>
        <p:nvSpPr>
          <p:cNvPr id="20" name="Freeform 171"/>
          <p:cNvSpPr>
            <a:spLocks/>
          </p:cNvSpPr>
          <p:nvPr>
            <p:custDataLst>
              <p:tags r:id="rId19"/>
            </p:custDataLst>
          </p:nvPr>
        </p:nvSpPr>
        <p:spPr bwMode="gray">
          <a:xfrm>
            <a:off x="139700" y="432928"/>
            <a:ext cx="360000" cy="360000"/>
          </a:xfrm>
          <a:custGeom>
            <a:avLst/>
            <a:gdLst>
              <a:gd name="T0" fmla="*/ 0 w 832"/>
              <a:gd name="T1" fmla="*/ 120 h 834"/>
              <a:gd name="T2" fmla="*/ 112 w 832"/>
              <a:gd name="T3" fmla="*/ 3 h 834"/>
              <a:gd name="T4" fmla="*/ 727 w 832"/>
              <a:gd name="T5" fmla="*/ 3 h 834"/>
              <a:gd name="T6" fmla="*/ 832 w 832"/>
              <a:gd name="T7" fmla="*/ 106 h 834"/>
              <a:gd name="T8" fmla="*/ 832 w 832"/>
              <a:gd name="T9" fmla="*/ 726 h 834"/>
              <a:gd name="T10" fmla="*/ 742 w 832"/>
              <a:gd name="T11" fmla="*/ 832 h 834"/>
              <a:gd name="T12" fmla="*/ 106 w 832"/>
              <a:gd name="T13" fmla="*/ 834 h 834"/>
              <a:gd name="T14" fmla="*/ 1 w 832"/>
              <a:gd name="T15" fmla="*/ 729 h 834"/>
              <a:gd name="T16" fmla="*/ 0 w 832"/>
              <a:gd name="T17" fmla="*/ 12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2" h="834">
                <a:moveTo>
                  <a:pt x="0" y="120"/>
                </a:moveTo>
                <a:cubicBezTo>
                  <a:pt x="0" y="120"/>
                  <a:pt x="6" y="0"/>
                  <a:pt x="112" y="3"/>
                </a:cubicBezTo>
                <a:cubicBezTo>
                  <a:pt x="419" y="3"/>
                  <a:pt x="727" y="3"/>
                  <a:pt x="727" y="3"/>
                </a:cubicBezTo>
                <a:cubicBezTo>
                  <a:pt x="832" y="14"/>
                  <a:pt x="832" y="106"/>
                  <a:pt x="832" y="106"/>
                </a:cubicBezTo>
                <a:cubicBezTo>
                  <a:pt x="832" y="106"/>
                  <a:pt x="832" y="416"/>
                  <a:pt x="832" y="726"/>
                </a:cubicBezTo>
                <a:cubicBezTo>
                  <a:pt x="826" y="820"/>
                  <a:pt x="742" y="832"/>
                  <a:pt x="742" y="832"/>
                </a:cubicBezTo>
                <a:lnTo>
                  <a:pt x="106" y="834"/>
                </a:lnTo>
                <a:cubicBezTo>
                  <a:pt x="106" y="834"/>
                  <a:pt x="4" y="824"/>
                  <a:pt x="1" y="729"/>
                </a:cubicBezTo>
                <a:cubicBezTo>
                  <a:pt x="0" y="424"/>
                  <a:pt x="0" y="120"/>
                  <a:pt x="0" y="120"/>
                </a:cubicBezTo>
                <a:close/>
              </a:path>
            </a:pathLst>
          </a:custGeom>
          <a:solidFill>
            <a:srgbClr val="9BBD98">
              <a:alpha val="50000"/>
            </a:srgbClr>
          </a:solidFill>
          <a:ln>
            <a:noFill/>
          </a:ln>
          <a:effectLst/>
          <a:extLst>
            <a:ext uri="{91240B29-F687-4F45-9708-019B960494DF}">
              <a14:hiddenLine xmlns:a14="http://schemas.microsoft.com/office/drawing/2010/main" xmlns="" w="19050" cap="flat" cmpd="sng">
                <a:solidFill>
                  <a:srgbClr val="FFFFFF">
                    <a:alpha val="70000"/>
                  </a:srgbClr>
                </a:solidFill>
                <a:prstDash val="solid"/>
                <a:round/>
                <a:headEnd/>
                <a:tailEnd/>
              </a14:hiddenLine>
            </a:ext>
            <a:ext uri="{AF507438-7753-43E0-B8FC-AC1667EBCBE1}">
              <a14:hiddenEffects xmlns:a14="http://schemas.microsoft.com/office/drawing/2010/main" xmlns="">
                <a:effectLst>
                  <a:outerShdw dist="28398" dir="12393903" algn="ctr" rotWithShape="0">
                    <a:schemeClr val="tx2"/>
                  </a:outerShdw>
                </a:effectLst>
              </a14:hiddenEffects>
            </a:ext>
          </a:extLst>
        </p:spPr>
        <p:txBody>
          <a:bodyPr/>
          <a:lstStyle/>
          <a:p>
            <a:pPr latinLnBrk="0">
              <a:defRPr/>
            </a:pPr>
            <a:endParaRPr lang="ko-KR" altLang="en-US" kern="0" smtClean="0">
              <a:solidFill>
                <a:sysClr val="windowText" lastClr="000000"/>
              </a:solidFill>
            </a:endParaRPr>
          </a:p>
        </p:txBody>
      </p:sp>
    </p:spTree>
    <p:extLst>
      <p:ext uri="{BB962C8B-B14F-4D97-AF65-F5344CB8AC3E}">
        <p14:creationId xmlns:p14="http://schemas.microsoft.com/office/powerpoint/2010/main" xmlns="" val="3435618202"/>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83" r:id="rId7"/>
    <p:sldLayoutId id="2147483682" r:id="rId8"/>
  </p:sldLayoutIdLst>
  <p:txStyles>
    <p:titleStyle>
      <a:lvl1pPr algn="l" defTabSz="914400" rtl="0" eaLnBrk="1" latinLnBrk="1" hangingPunct="1">
        <a:spcBef>
          <a:spcPct val="0"/>
        </a:spcBef>
        <a:buNone/>
        <a:defRPr lang="ko-KR" altLang="en-US" sz="3200" b="1" kern="1200" spc="-150" dirty="0">
          <a:solidFill>
            <a:srgbClr val="4F784C"/>
          </a:solidFill>
          <a:latin typeface="+mj-ea"/>
          <a:ea typeface="+mj-ea"/>
          <a:cs typeface="+mj-cs"/>
        </a:defRPr>
      </a:lvl1pPr>
    </p:titleStyle>
    <p:bodyStyle>
      <a:lvl1pPr marL="342900" marR="0" indent="-342900" algn="l" defTabSz="914400" rtl="0" eaLnBrk="1" fontAlgn="base" latinLnBrk="1" hangingPunct="1">
        <a:lnSpc>
          <a:spcPct val="100000"/>
        </a:lnSpc>
        <a:spcBef>
          <a:spcPct val="20000"/>
        </a:spcBef>
        <a:spcAft>
          <a:spcPct val="0"/>
        </a:spcAft>
        <a:buClr>
          <a:srgbClr val="C4A2D2"/>
        </a:buClr>
        <a:buSzTx/>
        <a:buFont typeface="Wingdings" pitchFamily="2" charset="2"/>
        <a:buChar char="v"/>
        <a:tabLst/>
        <a:defRPr sz="2300" kern="1200" baseline="0">
          <a:solidFill>
            <a:schemeClr val="tx1"/>
          </a:solidFill>
          <a:latin typeface="Arial" pitchFamily="34" charset="0"/>
          <a:ea typeface="+mn-ea"/>
          <a:cs typeface="Arial" pitchFamily="34" charset="0"/>
        </a:defRPr>
      </a:lvl1pPr>
      <a:lvl2pPr marL="539750" marR="0" indent="-182563" algn="l" defTabSz="914400" rtl="0" eaLnBrk="1" fontAlgn="base" latinLnBrk="1" hangingPunct="1">
        <a:lnSpc>
          <a:spcPct val="100000"/>
        </a:lnSpc>
        <a:spcBef>
          <a:spcPct val="20000"/>
        </a:spcBef>
        <a:spcAft>
          <a:spcPct val="0"/>
        </a:spcAft>
        <a:buClr>
          <a:srgbClr val="9BBD98"/>
        </a:buClr>
        <a:buSzTx/>
        <a:buFont typeface="Wingdings" pitchFamily="2" charset="2"/>
        <a:buChar char="§"/>
        <a:tabLst/>
        <a:defRPr sz="2400" kern="1200" baseline="0">
          <a:solidFill>
            <a:schemeClr val="tx1"/>
          </a:solidFill>
          <a:latin typeface="Arial" pitchFamily="34" charset="0"/>
          <a:ea typeface="+mn-ea"/>
          <a:cs typeface="Arial" pitchFamily="34" charset="0"/>
        </a:defRPr>
      </a:lvl2pPr>
      <a:lvl3pPr marL="714375" marR="0" indent="-174625" algn="l" defTabSz="914400" rtl="0" eaLnBrk="1" fontAlgn="base" latinLnBrk="1" hangingPunct="1">
        <a:lnSpc>
          <a:spcPct val="100000"/>
        </a:lnSpc>
        <a:spcBef>
          <a:spcPct val="20000"/>
        </a:spcBef>
        <a:spcAft>
          <a:spcPct val="0"/>
        </a:spcAft>
        <a:buClr>
          <a:srgbClr val="4F784C"/>
        </a:buClr>
        <a:buSzTx/>
        <a:buFontTx/>
        <a:buChar char="•"/>
        <a:tabLst/>
        <a:defRPr sz="2000" kern="1200" baseline="0">
          <a:solidFill>
            <a:schemeClr val="tx1"/>
          </a:solidFill>
          <a:latin typeface="Arial" pitchFamily="34" charset="0"/>
          <a:ea typeface="+mn-ea"/>
          <a:cs typeface="Arial" pitchFamily="34" charset="0"/>
        </a:defRPr>
      </a:lvl3pPr>
      <a:lvl4pPr marL="896938" marR="0" indent="-182563" algn="l" defTabSz="914400" rtl="0" eaLnBrk="1" fontAlgn="base" latinLnBrk="1" hangingPunct="1">
        <a:lnSpc>
          <a:spcPct val="100000"/>
        </a:lnSpc>
        <a:spcBef>
          <a:spcPct val="20000"/>
        </a:spcBef>
        <a:spcAft>
          <a:spcPct val="0"/>
        </a:spcAft>
        <a:buClrTx/>
        <a:buSzTx/>
        <a:buFontTx/>
        <a:buChar char="–"/>
        <a:tabLst/>
        <a:defRPr sz="1800" kern="1200" baseline="0">
          <a:solidFill>
            <a:schemeClr val="tx1"/>
          </a:solidFill>
          <a:latin typeface="Arial" pitchFamily="34" charset="0"/>
          <a:ea typeface="+mn-ea"/>
          <a:cs typeface="Arial" pitchFamily="34" charset="0"/>
        </a:defRPr>
      </a:lvl4pPr>
      <a:lvl5pPr marL="1166813" marR="0" indent="-182563" algn="l" defTabSz="914400" rtl="0" eaLnBrk="1" fontAlgn="base" latinLnBrk="1" hangingPunct="1">
        <a:lnSpc>
          <a:spcPct val="100000"/>
        </a:lnSpc>
        <a:spcBef>
          <a:spcPct val="20000"/>
        </a:spcBef>
        <a:spcAft>
          <a:spcPct val="0"/>
        </a:spcAft>
        <a:buClrTx/>
        <a:buSzTx/>
        <a:buFontTx/>
        <a:buChar char="»"/>
        <a:tabLst>
          <a:tab pos="1166813" algn="l"/>
        </a:tabLst>
        <a:defRPr sz="1600" kern="1200" baseline="0">
          <a:solidFill>
            <a:schemeClr val="tx1"/>
          </a:solidFill>
          <a:latin typeface="Arial" pitchFamily="34" charset="0"/>
          <a:ea typeface="+mn-ea"/>
          <a:cs typeface="Arial"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347868" y="1538790"/>
            <a:ext cx="5495415" cy="2062103"/>
          </a:xfrm>
          <a:prstGeom prst="rect">
            <a:avLst/>
          </a:prstGeom>
          <a:noFill/>
        </p:spPr>
        <p:txBody>
          <a:bodyPr wrap="none" lIns="91440" tIns="45720" rIns="91440" bIns="45720">
            <a:spAutoFit/>
          </a:bodyPr>
          <a:lstStyle/>
          <a:p>
            <a:pPr algn="ctr"/>
            <a:r>
              <a:rPr lang="ko-KR" altLang="en-US" sz="4000" b="1" dirty="0" err="1"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빅데이터</a:t>
            </a:r>
            <a:r>
              <a:rPr lang="ko-KR" altLang="en-US" sz="40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ko-KR" altLang="en-US" sz="40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컴퓨팅 기술</a:t>
            </a:r>
            <a:endParaRPr lang="en-US" altLang="ko-KR" sz="40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a:p>
            <a:pPr marL="538163" lvl="0" indent="-269875" fontAlgn="base">
              <a:spcBef>
                <a:spcPct val="20000"/>
              </a:spcBef>
              <a:spcAft>
                <a:spcPct val="0"/>
              </a:spcAft>
              <a:buClr>
                <a:srgbClr val="9BBB59">
                  <a:lumMod val="50000"/>
                </a:srgbClr>
              </a:buClr>
              <a:buFont typeface="Arial" panose="020B0604020202020204" pitchFamily="34" charset="0"/>
              <a:buChar char="•"/>
            </a:pPr>
            <a:endParaRPr lang="en-US" altLang="ko-KR" sz="2000" b="1" dirty="0" smtClean="0">
              <a:solidFill>
                <a:prstClr val="black"/>
              </a:solidFill>
              <a:latin typeface="Arial" pitchFamily="34" charset="0"/>
              <a:cs typeface="Arial" pitchFamily="34" charset="0"/>
            </a:endParaRPr>
          </a:p>
          <a:p>
            <a:pPr marL="538163" lvl="0" indent="-269875" fontAlgn="base">
              <a:spcBef>
                <a:spcPct val="20000"/>
              </a:spcBef>
              <a:spcAft>
                <a:spcPct val="0"/>
              </a:spcAft>
              <a:buClr>
                <a:srgbClr val="9BBB59">
                  <a:lumMod val="50000"/>
                </a:srgbClr>
              </a:buClr>
              <a:buFont typeface="Arial" panose="020B0604020202020204" pitchFamily="34" charset="0"/>
              <a:buChar char="•"/>
            </a:pPr>
            <a:r>
              <a:rPr lang="ko-KR" altLang="en-US" sz="2000" b="1" smtClean="0">
                <a:solidFill>
                  <a:prstClr val="black"/>
                </a:solidFill>
                <a:latin typeface="Arial" pitchFamily="34" charset="0"/>
                <a:cs typeface="Arial" pitchFamily="34" charset="0"/>
              </a:rPr>
              <a:t>빅데이터</a:t>
            </a:r>
            <a:r>
              <a:rPr lang="ko-KR" altLang="en-US" sz="2000" b="1" dirty="0" smtClean="0">
                <a:solidFill>
                  <a:prstClr val="black"/>
                </a:solidFill>
                <a:latin typeface="Arial" pitchFamily="34" charset="0"/>
                <a:cs typeface="Arial" pitchFamily="34" charset="0"/>
              </a:rPr>
              <a:t> </a:t>
            </a:r>
            <a:r>
              <a:rPr lang="ko-KR" altLang="en-US" sz="2000" b="1" dirty="0" smtClean="0">
                <a:solidFill>
                  <a:prstClr val="black"/>
                </a:solidFill>
                <a:latin typeface="Arial" pitchFamily="34" charset="0"/>
                <a:cs typeface="Arial" pitchFamily="34" charset="0"/>
              </a:rPr>
              <a:t>플랫폼 기술</a:t>
            </a:r>
            <a:endParaRPr lang="ko-KR" altLang="en-US" sz="2000" b="1" dirty="0">
              <a:solidFill>
                <a:prstClr val="black"/>
              </a:solidFill>
              <a:latin typeface="Arial" pitchFamily="34" charset="0"/>
              <a:cs typeface="Arial" pitchFamily="34" charset="0"/>
            </a:endParaRPr>
          </a:p>
          <a:p>
            <a:pPr marL="538163" indent="-269875" algn="ctr"/>
            <a:endParaRPr lang="ko-KR" altLang="en-US" sz="4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xmlns="" val="14577425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07 </a:t>
            </a:r>
            <a:r>
              <a:rPr lang="ko-KR" altLang="en-US" dirty="0" err="1" smtClean="0"/>
              <a:t>빅데이터</a:t>
            </a:r>
            <a:r>
              <a:rPr lang="ko-KR" altLang="en-US" dirty="0" smtClean="0"/>
              <a:t> 플랫폼 기술</a:t>
            </a:r>
            <a:endParaRPr lang="ko-KR" altLang="en-US" dirty="0"/>
          </a:p>
        </p:txBody>
      </p:sp>
      <p:sp>
        <p:nvSpPr>
          <p:cNvPr id="6" name="내용 개체 틀 2"/>
          <p:cNvSpPr>
            <a:spLocks noGrp="1"/>
          </p:cNvSpPr>
          <p:nvPr>
            <p:ph sz="quarter" idx="11"/>
          </p:nvPr>
        </p:nvSpPr>
        <p:spPr>
          <a:xfrm>
            <a:off x="179388" y="1052735"/>
            <a:ext cx="8713787" cy="5543705"/>
          </a:xfrm>
        </p:spPr>
        <p:txBody>
          <a:bodyPr/>
          <a:lstStyle/>
          <a:p>
            <a:pPr lvl="2"/>
            <a:r>
              <a:rPr lang="ko-KR" altLang="en-US" dirty="0" err="1" smtClean="0"/>
              <a:t>빅데이터</a:t>
            </a:r>
            <a:r>
              <a:rPr lang="ko-KR" altLang="en-US" dirty="0" smtClean="0"/>
              <a:t> 분석</a:t>
            </a:r>
            <a:endParaRPr lang="en-US" altLang="ko-KR" baseline="30000" dirty="0"/>
          </a:p>
          <a:p>
            <a:pPr lvl="3"/>
            <a:r>
              <a:rPr lang="ko-KR" altLang="en-US" dirty="0"/>
              <a:t>데이터를 효과적으로 </a:t>
            </a:r>
            <a:r>
              <a:rPr lang="ko-KR" altLang="en-US"/>
              <a:t>분석하는 </a:t>
            </a:r>
            <a:r>
              <a:rPr lang="ko-KR" altLang="en-US" smtClean="0"/>
              <a:t>기술</a:t>
            </a:r>
            <a:r>
              <a:rPr lang="en-US" altLang="ko-KR" smtClean="0"/>
              <a:t>.</a:t>
            </a:r>
            <a:endParaRPr lang="en-US" altLang="ko-KR" dirty="0" smtClean="0"/>
          </a:p>
          <a:p>
            <a:pPr lvl="3"/>
            <a:r>
              <a:rPr lang="ko-KR" altLang="en-US" dirty="0" smtClean="0"/>
              <a:t>데이터 분석은 크게 </a:t>
            </a:r>
            <a:r>
              <a:rPr lang="ko-KR" altLang="en-US" dirty="0"/>
              <a:t>탐구 요인 분석</a:t>
            </a:r>
            <a:r>
              <a:rPr lang="en-US" altLang="ko-KR" baseline="30000" dirty="0"/>
              <a:t>Exploratory Factor Analysis; EFA</a:t>
            </a:r>
            <a:r>
              <a:rPr lang="ko-KR" altLang="en-US" dirty="0"/>
              <a:t>과 확인 요인 분석</a:t>
            </a:r>
            <a:r>
              <a:rPr lang="en-US" altLang="ko-KR" baseline="30000" dirty="0"/>
              <a:t>Confirmatory Factor Analysis; CFA</a:t>
            </a:r>
            <a:r>
              <a:rPr lang="ko-KR" altLang="en-US" dirty="0"/>
              <a:t>으로 </a:t>
            </a:r>
            <a:r>
              <a:rPr lang="ko-KR" altLang="en-US" dirty="0" smtClean="0"/>
              <a:t>구분</a:t>
            </a:r>
            <a:r>
              <a:rPr lang="en-US" altLang="ko-KR" dirty="0" smtClean="0"/>
              <a:t>.</a:t>
            </a:r>
          </a:p>
          <a:p>
            <a:pPr lvl="4"/>
            <a:r>
              <a:rPr lang="en-US" altLang="ko-KR"/>
              <a:t>EFA: </a:t>
            </a:r>
            <a:r>
              <a:rPr lang="ko-KR" altLang="en-US"/>
              <a:t>데이터 간 상호 관계를 파악하여 데이터를 분석하는 방법</a:t>
            </a:r>
            <a:r>
              <a:rPr lang="en-US" altLang="ko-KR"/>
              <a:t>.</a:t>
            </a:r>
          </a:p>
          <a:p>
            <a:pPr lvl="4"/>
            <a:r>
              <a:rPr lang="en-US" altLang="ko-KR"/>
              <a:t>CFA: </a:t>
            </a:r>
            <a:r>
              <a:rPr lang="ko-KR" altLang="en-US"/>
              <a:t>관찰된 변수들의 집합 요소의 구조를 파악하기 위한 통계적 기법을 통해 데이터를 분석하는 방법</a:t>
            </a:r>
            <a:r>
              <a:rPr lang="en-US" altLang="ko-KR" smtClean="0"/>
              <a:t>.</a:t>
            </a:r>
            <a:endParaRPr lang="en-US" altLang="ko-KR"/>
          </a:p>
          <a:p>
            <a:pPr lvl="3"/>
            <a:r>
              <a:rPr lang="ko-KR" altLang="en-US"/>
              <a:t>현재 빅데이터 분석을 위한 수많은 분석 기법들이 개발되어 있고 여기서 특정 분야 및 목적의 특성에 맞는 분석 기법의 사용이 중요함</a:t>
            </a:r>
            <a:r>
              <a:rPr lang="en-US" altLang="ko-KR"/>
              <a:t>.</a:t>
            </a:r>
          </a:p>
          <a:p>
            <a:pPr lvl="4"/>
            <a:endParaRPr lang="en-US" altLang="ko-KR"/>
          </a:p>
          <a:p>
            <a:pPr lvl="2"/>
            <a:r>
              <a:rPr lang="ko-KR" altLang="en-US" smtClean="0"/>
              <a:t>빅데이터 </a:t>
            </a:r>
            <a:r>
              <a:rPr lang="ko-KR" altLang="en-US" dirty="0" smtClean="0"/>
              <a:t>표현</a:t>
            </a:r>
            <a:endParaRPr lang="en-US" altLang="ko-KR" dirty="0" smtClean="0"/>
          </a:p>
          <a:p>
            <a:pPr lvl="3"/>
            <a:r>
              <a:rPr lang="ko-KR" altLang="en-US"/>
              <a:t>빅데이터 처리 및 분석 결과를 사용자에게 보여 주는 기술</a:t>
            </a:r>
            <a:r>
              <a:rPr lang="en-US" altLang="ko-KR"/>
              <a:t>.</a:t>
            </a:r>
          </a:p>
          <a:p>
            <a:pPr lvl="3"/>
            <a:r>
              <a:rPr lang="ko-KR" altLang="en-US"/>
              <a:t>처리 및 분석된 결과를 표</a:t>
            </a:r>
            <a:r>
              <a:rPr lang="en-US" altLang="ko-KR"/>
              <a:t>, </a:t>
            </a:r>
            <a:r>
              <a:rPr lang="ko-KR" altLang="en-US"/>
              <a:t>그래프 등을 이용해 쉽게 이용할 수 있도록 표현하여 결과를 더 효과적으로 분석할 수 있도록 해야 함</a:t>
            </a:r>
            <a:r>
              <a:rPr lang="en-US" altLang="ko-KR"/>
              <a:t>.</a:t>
            </a:r>
          </a:p>
        </p:txBody>
      </p:sp>
    </p:spTree>
    <p:extLst>
      <p:ext uri="{BB962C8B-B14F-4D97-AF65-F5344CB8AC3E}">
        <p14:creationId xmlns:p14="http://schemas.microsoft.com/office/powerpoint/2010/main" xmlns="" val="35162851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lstStyle/>
          <a:p>
            <a:pPr lvl="1"/>
            <a:r>
              <a:rPr lang="ko-KR" altLang="en-US" dirty="0" err="1"/>
              <a:t>빅데이터</a:t>
            </a:r>
            <a:r>
              <a:rPr lang="ko-KR" altLang="en-US" dirty="0"/>
              <a:t> 플랫폼 구조 및 세부 </a:t>
            </a:r>
            <a:r>
              <a:rPr lang="ko-KR" altLang="en-US" dirty="0" smtClean="0"/>
              <a:t>기술</a:t>
            </a:r>
            <a:endParaRPr lang="en-US" altLang="ko-KR" dirty="0" smtClean="0"/>
          </a:p>
          <a:p>
            <a:pPr lvl="2"/>
            <a:r>
              <a:rPr lang="ko-KR" altLang="en-US" dirty="0"/>
              <a:t>앞서 소개한 기술을 모두 포함한 </a:t>
            </a:r>
            <a:r>
              <a:rPr lang="ko-KR" altLang="en-US" dirty="0" err="1"/>
              <a:t>빅데이터</a:t>
            </a:r>
            <a:r>
              <a:rPr lang="ko-KR" altLang="en-US" dirty="0"/>
              <a:t> 플랫폼을 </a:t>
            </a:r>
            <a:r>
              <a:rPr lang="ko-KR" altLang="en-US" dirty="0" err="1"/>
              <a:t>빅데이터를</a:t>
            </a:r>
            <a:r>
              <a:rPr lang="ko-KR" altLang="en-US" dirty="0"/>
              <a:t> 통합적으로 다루는 </a:t>
            </a:r>
            <a:r>
              <a:rPr lang="ko-KR" altLang="en-US" dirty="0" smtClean="0"/>
              <a:t>플랫폼으로 가정</a:t>
            </a:r>
            <a:r>
              <a:rPr lang="en-US" altLang="ko-KR" dirty="0" smtClean="0"/>
              <a:t>.</a:t>
            </a:r>
          </a:p>
          <a:p>
            <a:pPr marL="539750" lvl="2" indent="0">
              <a:buNone/>
            </a:pPr>
            <a:endParaRPr lang="en-US" altLang="ko-KR" dirty="0" smtClean="0"/>
          </a:p>
        </p:txBody>
      </p:sp>
    </p:spTree>
    <p:extLst>
      <p:ext uri="{BB962C8B-B14F-4D97-AF65-F5344CB8AC3E}">
        <p14:creationId xmlns:p14="http://schemas.microsoft.com/office/powerpoint/2010/main" xmlns="" val="23948508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lstStyle/>
          <a:p>
            <a:pPr lvl="2"/>
            <a:r>
              <a:rPr lang="ko-KR" altLang="en-US" dirty="0" err="1" smtClean="0"/>
              <a:t>빅데이터</a:t>
            </a:r>
            <a:r>
              <a:rPr lang="ko-KR" altLang="en-US" dirty="0" smtClean="0"/>
              <a:t> </a:t>
            </a:r>
            <a:r>
              <a:rPr lang="ko-KR" altLang="en-US" dirty="0"/>
              <a:t>처리 과정별 요소 기술을 이용한 </a:t>
            </a:r>
            <a:r>
              <a:rPr lang="ko-KR" altLang="en-US" dirty="0" err="1"/>
              <a:t>빅데이터</a:t>
            </a:r>
            <a:r>
              <a:rPr lang="ko-KR" altLang="en-US" dirty="0"/>
              <a:t> 플랫폼 구조</a:t>
            </a:r>
            <a:endParaRPr lang="en-US" altLang="ko-KR" dirty="0" smtClean="0"/>
          </a:p>
          <a:p>
            <a:pPr lvl="2"/>
            <a:endParaRPr lang="en-US" altLang="ko-KR" dirty="0" smtClean="0"/>
          </a:p>
        </p:txBody>
      </p:sp>
      <p:pic>
        <p:nvPicPr>
          <p:cNvPr id="2" name="그림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033588" y="1464695"/>
            <a:ext cx="4293608" cy="5268330"/>
          </a:xfrm>
          <a:prstGeom prst="rect">
            <a:avLst/>
          </a:prstGeom>
        </p:spPr>
      </p:pic>
    </p:spTree>
    <p:extLst>
      <p:ext uri="{BB962C8B-B14F-4D97-AF65-F5344CB8AC3E}">
        <p14:creationId xmlns:p14="http://schemas.microsoft.com/office/powerpoint/2010/main" xmlns="" val="13088041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9073132" cy="5543705"/>
          </a:xfrm>
        </p:spPr>
        <p:txBody>
          <a:bodyPr/>
          <a:lstStyle/>
          <a:p>
            <a:pPr lvl="2"/>
            <a:r>
              <a:rPr lang="ko-KR" altLang="en-US" dirty="0" smtClean="0"/>
              <a:t>소프트웨어 계층</a:t>
            </a:r>
            <a:endParaRPr lang="en-US" altLang="ko-KR" dirty="0" smtClean="0"/>
          </a:p>
          <a:p>
            <a:pPr lvl="3"/>
            <a:r>
              <a:rPr lang="ko-KR" altLang="en-US"/>
              <a:t>빅데이터 응용을 구성하며 데이터 처리 및 분석과 이를 위한 데이터 수집 및 정제 수행</a:t>
            </a:r>
            <a:r>
              <a:rPr lang="en-US" altLang="ko-KR"/>
              <a:t>.</a:t>
            </a:r>
          </a:p>
          <a:p>
            <a:pPr lvl="3"/>
            <a:endParaRPr lang="en-US" altLang="ko-KR" dirty="0" smtClean="0"/>
          </a:p>
          <a:p>
            <a:pPr lvl="2"/>
            <a:endParaRPr lang="en-US" altLang="ko-KR" dirty="0" smtClean="0"/>
          </a:p>
        </p:txBody>
      </p:sp>
      <p:pic>
        <p:nvPicPr>
          <p:cNvPr id="5" name="그림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241630" y="1808820"/>
            <a:ext cx="6120000" cy="4957199"/>
          </a:xfrm>
          <a:prstGeom prst="rect">
            <a:avLst/>
          </a:prstGeom>
        </p:spPr>
      </p:pic>
    </p:spTree>
    <p:extLst>
      <p:ext uri="{BB962C8B-B14F-4D97-AF65-F5344CB8AC3E}">
        <p14:creationId xmlns:p14="http://schemas.microsoft.com/office/powerpoint/2010/main" xmlns="" val="40361734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lstStyle/>
          <a:p>
            <a:pPr lvl="2"/>
            <a:r>
              <a:rPr lang="ko-KR" altLang="en-US" dirty="0" smtClean="0"/>
              <a:t>플랫폼 계층</a:t>
            </a:r>
            <a:endParaRPr lang="en-US" altLang="ko-KR" dirty="0" smtClean="0"/>
          </a:p>
          <a:p>
            <a:pPr lvl="3"/>
            <a:r>
              <a:rPr lang="ko-KR" altLang="en-US"/>
              <a:t>빅데이터 응용을 실행하기 위한 플랫폼을 제공하고 이를 위한 데이터 및 자원 할당을 작업 스케줄링</a:t>
            </a:r>
            <a:r>
              <a:rPr lang="en-US" altLang="ko-KR"/>
              <a:t>, </a:t>
            </a:r>
            <a:r>
              <a:rPr lang="ko-KR" altLang="en-US"/>
              <a:t>데이터 및 자원 할당</a:t>
            </a:r>
            <a:r>
              <a:rPr lang="en-US" altLang="ko-KR"/>
              <a:t>, </a:t>
            </a:r>
            <a:r>
              <a:rPr lang="ko-KR" altLang="en-US"/>
              <a:t>프로파일링</a:t>
            </a:r>
            <a:r>
              <a:rPr lang="en-US" altLang="ko-KR" baseline="30000"/>
              <a:t>profiling</a:t>
            </a:r>
            <a:r>
              <a:rPr lang="en-US" altLang="ko-KR"/>
              <a:t>, </a:t>
            </a:r>
            <a:r>
              <a:rPr lang="ko-KR" altLang="en-US"/>
              <a:t>데이터 관리</a:t>
            </a:r>
            <a:r>
              <a:rPr lang="en-US" altLang="ko-KR"/>
              <a:t>, </a:t>
            </a:r>
            <a:r>
              <a:rPr lang="ko-KR" altLang="en-US"/>
              <a:t>자원 관리 등을 통해 수행</a:t>
            </a:r>
            <a:r>
              <a:rPr lang="en-US" altLang="ko-KR"/>
              <a:t>.</a:t>
            </a:r>
          </a:p>
          <a:p>
            <a:pPr lvl="2"/>
            <a:endParaRPr lang="en-US" altLang="ko-KR" dirty="0" smtClean="0"/>
          </a:p>
        </p:txBody>
      </p:sp>
    </p:spTree>
    <p:extLst>
      <p:ext uri="{BB962C8B-B14F-4D97-AF65-F5344CB8AC3E}">
        <p14:creationId xmlns:p14="http://schemas.microsoft.com/office/powerpoint/2010/main" xmlns="" val="21844500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lstStyle/>
          <a:p>
            <a:pPr lvl="3"/>
            <a:endParaRPr lang="en-US" altLang="ko-KR" dirty="0" smtClean="0"/>
          </a:p>
          <a:p>
            <a:pPr lvl="2"/>
            <a:endParaRPr lang="en-US" altLang="ko-KR" dirty="0" smtClean="0"/>
          </a:p>
        </p:txBody>
      </p:sp>
      <p:pic>
        <p:nvPicPr>
          <p:cNvPr id="3" name="그림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06590" y="896900"/>
            <a:ext cx="5720705" cy="5845650"/>
          </a:xfrm>
          <a:prstGeom prst="rect">
            <a:avLst/>
          </a:prstGeom>
        </p:spPr>
      </p:pic>
    </p:spTree>
    <p:extLst>
      <p:ext uri="{BB962C8B-B14F-4D97-AF65-F5344CB8AC3E}">
        <p14:creationId xmlns:p14="http://schemas.microsoft.com/office/powerpoint/2010/main" xmlns="" val="17735526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lstStyle/>
          <a:p>
            <a:pPr lvl="2"/>
            <a:r>
              <a:rPr lang="ko-KR" altLang="en-US" dirty="0" err="1" smtClean="0"/>
              <a:t>인프라스트럭쳐</a:t>
            </a:r>
            <a:r>
              <a:rPr lang="ko-KR" altLang="en-US" dirty="0" smtClean="0"/>
              <a:t> 계층</a:t>
            </a:r>
            <a:endParaRPr lang="en-US" altLang="ko-KR" dirty="0" smtClean="0"/>
          </a:p>
          <a:p>
            <a:pPr lvl="3"/>
            <a:r>
              <a:rPr lang="ko-KR" altLang="en-US"/>
              <a:t>자원 배치</a:t>
            </a:r>
            <a:r>
              <a:rPr lang="en-US" altLang="ko-KR"/>
              <a:t>, </a:t>
            </a:r>
            <a:r>
              <a:rPr lang="ko-KR" altLang="en-US"/>
              <a:t>노드</a:t>
            </a:r>
            <a:r>
              <a:rPr lang="en-US" altLang="ko-KR"/>
              <a:t>, </a:t>
            </a:r>
            <a:r>
              <a:rPr lang="ko-KR" altLang="en-US"/>
              <a:t>스토리지</a:t>
            </a:r>
            <a:r>
              <a:rPr lang="en-US" altLang="ko-KR"/>
              <a:t>Storage, </a:t>
            </a:r>
            <a:r>
              <a:rPr lang="ko-KR" altLang="en-US"/>
              <a:t>네트워크 관리 등을 통해 빅데이터 처리 및 분석에 필요한 자원 제공</a:t>
            </a:r>
            <a:r>
              <a:rPr lang="en-US" altLang="ko-KR"/>
              <a:t>.</a:t>
            </a:r>
          </a:p>
          <a:p>
            <a:pPr lvl="3"/>
            <a:endParaRPr lang="en-US" altLang="ko-KR" dirty="0" smtClean="0"/>
          </a:p>
        </p:txBody>
      </p:sp>
    </p:spTree>
    <p:extLst>
      <p:ext uri="{BB962C8B-B14F-4D97-AF65-F5344CB8AC3E}">
        <p14:creationId xmlns:p14="http://schemas.microsoft.com/office/powerpoint/2010/main" xmlns="" val="25548968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lstStyle/>
          <a:p>
            <a:pPr lvl="3"/>
            <a:endParaRPr lang="en-US" altLang="ko-KR" dirty="0" smtClean="0"/>
          </a:p>
          <a:p>
            <a:pPr lvl="2"/>
            <a:endParaRPr lang="en-US" altLang="ko-KR" dirty="0" smtClean="0"/>
          </a:p>
        </p:txBody>
      </p:sp>
      <p:pic>
        <p:nvPicPr>
          <p:cNvPr id="2" name="그림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241629" y="908720"/>
            <a:ext cx="6525725" cy="5672632"/>
          </a:xfrm>
          <a:prstGeom prst="rect">
            <a:avLst/>
          </a:prstGeom>
        </p:spPr>
      </p:pic>
    </p:spTree>
    <p:extLst>
      <p:ext uri="{BB962C8B-B14F-4D97-AF65-F5344CB8AC3E}">
        <p14:creationId xmlns:p14="http://schemas.microsoft.com/office/powerpoint/2010/main" xmlns="" val="31411694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lstStyle/>
          <a:p>
            <a:r>
              <a:rPr lang="ko-KR" altLang="en-US" dirty="0" err="1" smtClean="0"/>
              <a:t>빅데이터</a:t>
            </a:r>
            <a:r>
              <a:rPr lang="ko-KR" altLang="en-US" dirty="0" smtClean="0"/>
              <a:t> 플랫폼 관리 기술</a:t>
            </a:r>
            <a:endParaRPr lang="en-US" altLang="ko-KR" dirty="0" smtClean="0"/>
          </a:p>
          <a:p>
            <a:pPr lvl="2"/>
            <a:r>
              <a:rPr lang="ko-KR" altLang="en-US" dirty="0" smtClean="0"/>
              <a:t>가상화 기술</a:t>
            </a:r>
            <a:endParaRPr lang="en-US" altLang="ko-KR" dirty="0" smtClean="0"/>
          </a:p>
          <a:p>
            <a:pPr lvl="3"/>
            <a:r>
              <a:rPr lang="ko-KR" altLang="en-US"/>
              <a:t>실제로 존재하는 물리적 자원을 추상화하여 논리적 자원 형태로 나타내는 기술</a:t>
            </a:r>
          </a:p>
          <a:p>
            <a:pPr lvl="3"/>
            <a:r>
              <a:rPr lang="ko-KR" altLang="en-US"/>
              <a:t>기존의 복잡한 물리 장치에서 컴퓨팅 자원을 분리시켜 효율적으로 활용하고 관리할 수 있도록 해줌</a:t>
            </a:r>
            <a:r>
              <a:rPr lang="en-US" altLang="ko-KR"/>
              <a:t>.</a:t>
            </a:r>
          </a:p>
          <a:p>
            <a:pPr lvl="3"/>
            <a:endParaRPr lang="en-US" altLang="ko-KR" dirty="0" smtClean="0"/>
          </a:p>
          <a:p>
            <a:pPr lvl="2"/>
            <a:r>
              <a:rPr lang="ko-KR" altLang="en-US" dirty="0"/>
              <a:t>서버 가상화 </a:t>
            </a:r>
            <a:r>
              <a:rPr lang="en-US" altLang="ko-KR" dirty="0"/>
              <a:t>[14], [18], [19], [20], [21], [22], [23], [24], [25</a:t>
            </a:r>
            <a:r>
              <a:rPr lang="en-US" altLang="ko-KR" dirty="0" smtClean="0"/>
              <a:t>]</a:t>
            </a:r>
          </a:p>
          <a:p>
            <a:pPr lvl="3"/>
            <a:r>
              <a:rPr lang="ko-KR" altLang="en-US"/>
              <a:t>물리적 서버 하나에 여러 개의 가상 서버를 구축하는 방법으로 서버 하나에서 각 응용 프로그램과 운영체제가 독립된 환경을 보장받으며 사용할 수 있도록 함</a:t>
            </a:r>
            <a:r>
              <a:rPr lang="en-US" altLang="ko-KR"/>
              <a:t>.</a:t>
            </a:r>
          </a:p>
          <a:p>
            <a:pPr lvl="3"/>
            <a:r>
              <a:rPr lang="ko-KR" altLang="en-US"/>
              <a:t>서버 가상화로 동일한 물리적 머신</a:t>
            </a:r>
            <a:r>
              <a:rPr lang="en-US" altLang="ko-KR"/>
              <a:t>Physical Machine; PM</a:t>
            </a:r>
            <a:r>
              <a:rPr lang="ko-KR" altLang="en-US"/>
              <a:t>을 공유하는 데이터 센터의 가상 머신</a:t>
            </a:r>
            <a:r>
              <a:rPr lang="en-US" altLang="ko-KR"/>
              <a:t>Virtual Machine; VM </a:t>
            </a:r>
            <a:r>
              <a:rPr lang="ko-KR" altLang="en-US"/>
              <a:t>은 </a:t>
            </a:r>
            <a:r>
              <a:rPr lang="en-US" altLang="ko-KR"/>
              <a:t>PM</a:t>
            </a:r>
            <a:r>
              <a:rPr lang="ko-KR" altLang="en-US"/>
              <a:t>의 </a:t>
            </a:r>
            <a:r>
              <a:rPr lang="en-US" altLang="ko-KR"/>
              <a:t>CPU, </a:t>
            </a:r>
            <a:r>
              <a:rPr lang="ko-KR" altLang="en-US"/>
              <a:t>메모리</a:t>
            </a:r>
            <a:r>
              <a:rPr lang="en-US" altLang="ko-KR"/>
              <a:t>, I/O </a:t>
            </a:r>
            <a:r>
              <a:rPr lang="ko-KR" altLang="en-US"/>
              <a:t>등의 자원을 분할하여 사용할 수 있어 서버의 효율이 증가됨</a:t>
            </a:r>
            <a:r>
              <a:rPr lang="en-US" altLang="ko-KR"/>
              <a:t>.</a:t>
            </a:r>
          </a:p>
          <a:p>
            <a:pPr lvl="3"/>
            <a:r>
              <a:rPr lang="ko-KR" altLang="en-US"/>
              <a:t>데이터 센터가 보통 약 </a:t>
            </a:r>
            <a:r>
              <a:rPr lang="en-US" altLang="ko-KR"/>
              <a:t>10~15% </a:t>
            </a:r>
            <a:r>
              <a:rPr lang="ko-KR" altLang="en-US"/>
              <a:t>정도의 활용도를 보이는 반면</a:t>
            </a:r>
            <a:r>
              <a:rPr lang="en-US" altLang="ko-KR"/>
              <a:t>, </a:t>
            </a:r>
            <a:r>
              <a:rPr lang="ko-KR" altLang="en-US"/>
              <a:t>가상화된 서버는 </a:t>
            </a:r>
            <a:r>
              <a:rPr lang="en-US" altLang="ko-KR"/>
              <a:t>70%</a:t>
            </a:r>
            <a:r>
              <a:rPr lang="ko-KR" altLang="en-US"/>
              <a:t>가 넘는 활용도를 보임</a:t>
            </a:r>
            <a:r>
              <a:rPr lang="en-US" altLang="ko-KR"/>
              <a:t>.</a:t>
            </a:r>
          </a:p>
        </p:txBody>
      </p:sp>
    </p:spTree>
    <p:extLst>
      <p:ext uri="{BB962C8B-B14F-4D97-AF65-F5344CB8AC3E}">
        <p14:creationId xmlns:p14="http://schemas.microsoft.com/office/powerpoint/2010/main" xmlns="" val="9094736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lstStyle/>
          <a:p>
            <a:pPr lvl="3"/>
            <a:r>
              <a:rPr lang="ko-KR" altLang="en-US" dirty="0" smtClean="0"/>
              <a:t>서버 </a:t>
            </a:r>
            <a:r>
              <a:rPr lang="ko-KR" altLang="en-US"/>
              <a:t>가상화 </a:t>
            </a:r>
            <a:r>
              <a:rPr lang="ko-KR" altLang="en-US" smtClean="0"/>
              <a:t>분류 </a:t>
            </a:r>
            <a:r>
              <a:rPr lang="en-US" altLang="ko-KR" smtClean="0"/>
              <a:t>1</a:t>
            </a:r>
            <a:endParaRPr lang="en-US" altLang="ko-KR" dirty="0" smtClean="0"/>
          </a:p>
          <a:p>
            <a:pPr lvl="4"/>
            <a:r>
              <a:rPr lang="ko-KR" altLang="en-US" dirty="0" smtClean="0"/>
              <a:t>호스트 기반 </a:t>
            </a:r>
            <a:r>
              <a:rPr lang="ko-KR" altLang="en-US" smtClean="0"/>
              <a:t>가상화 </a:t>
            </a:r>
            <a:r>
              <a:rPr lang="en-US" altLang="ko-KR" smtClean="0"/>
              <a:t>: </a:t>
            </a:r>
            <a:r>
              <a:rPr lang="ko-KR" altLang="en-US" dirty="0" err="1"/>
              <a:t>하이퍼바이저</a:t>
            </a:r>
            <a:r>
              <a:rPr lang="en-US" altLang="ko-KR" baseline="30000" dirty="0"/>
              <a:t>Hypervisor</a:t>
            </a:r>
            <a:r>
              <a:rPr lang="ko-KR" altLang="en-US" dirty="0"/>
              <a:t>가 호스트 운영체제 위에 설치되는 </a:t>
            </a:r>
            <a:r>
              <a:rPr lang="ko-KR" altLang="en-US" dirty="0" smtClean="0"/>
              <a:t>구조</a:t>
            </a:r>
            <a:r>
              <a:rPr lang="en-US" altLang="ko-KR" dirty="0" smtClean="0"/>
              <a:t>. </a:t>
            </a:r>
            <a:r>
              <a:rPr lang="ko-KR" altLang="en-US" dirty="0"/>
              <a:t>설치가 </a:t>
            </a:r>
            <a:r>
              <a:rPr lang="ko-KR" altLang="en-US" dirty="0" err="1" smtClean="0"/>
              <a:t>쉽</a:t>
            </a:r>
            <a:r>
              <a:rPr lang="ko-KR" altLang="en-US" dirty="0" smtClean="0"/>
              <a:t>    고 </a:t>
            </a:r>
            <a:r>
              <a:rPr lang="ko-KR" altLang="en-US" dirty="0"/>
              <a:t>구성이 편리하다는 </a:t>
            </a:r>
            <a:r>
              <a:rPr lang="ko-KR" altLang="en-US" dirty="0" smtClean="0"/>
              <a:t>장점</a:t>
            </a:r>
            <a:r>
              <a:rPr lang="en-US" altLang="ko-KR" dirty="0" smtClean="0"/>
              <a:t>, </a:t>
            </a:r>
            <a:r>
              <a:rPr lang="ko-KR" altLang="en-US" dirty="0"/>
              <a:t>성능이 저하될 수 있다는 </a:t>
            </a:r>
            <a:r>
              <a:rPr lang="ko-KR" altLang="en-US" dirty="0" smtClean="0"/>
              <a:t>단점</a:t>
            </a:r>
            <a:r>
              <a:rPr lang="en-US" altLang="ko-KR" dirty="0" smtClean="0"/>
              <a:t>.</a:t>
            </a:r>
          </a:p>
          <a:p>
            <a:pPr lvl="4"/>
            <a:r>
              <a:rPr lang="ko-KR" altLang="en-US" dirty="0" err="1" smtClean="0"/>
              <a:t>베어메탈</a:t>
            </a:r>
            <a:r>
              <a:rPr lang="ko-KR" altLang="en-US" dirty="0" smtClean="0"/>
              <a:t> 기반 </a:t>
            </a:r>
            <a:r>
              <a:rPr lang="ko-KR" altLang="en-US" smtClean="0"/>
              <a:t>가상화 </a:t>
            </a:r>
            <a:r>
              <a:rPr lang="en-US" altLang="ko-KR" smtClean="0"/>
              <a:t>: </a:t>
            </a:r>
            <a:r>
              <a:rPr lang="ko-KR" altLang="en-US" dirty="0" err="1"/>
              <a:t>하이퍼바이저가</a:t>
            </a:r>
            <a:r>
              <a:rPr lang="ko-KR" altLang="en-US" dirty="0"/>
              <a:t> 호스트 운영체제를 거치지 않고 시스템 </a:t>
            </a:r>
            <a:r>
              <a:rPr lang="ko-KR" altLang="en-US" dirty="0" smtClean="0"/>
              <a:t>하드웨어와 직접 </a:t>
            </a:r>
            <a:r>
              <a:rPr lang="ko-KR" altLang="en-US" dirty="0"/>
              <a:t>연결되어 가상 </a:t>
            </a:r>
            <a:r>
              <a:rPr lang="ko-KR" altLang="en-US" dirty="0" err="1"/>
              <a:t>머신을</a:t>
            </a:r>
            <a:r>
              <a:rPr lang="ko-KR" altLang="en-US" dirty="0"/>
              <a:t> 생성하고 </a:t>
            </a:r>
            <a:r>
              <a:rPr lang="ko-KR" altLang="en-US" dirty="0" smtClean="0"/>
              <a:t>관리</a:t>
            </a:r>
            <a:r>
              <a:rPr lang="en-US" altLang="ko-KR" dirty="0" smtClean="0"/>
              <a:t>. </a:t>
            </a:r>
            <a:r>
              <a:rPr lang="ko-KR" altLang="en-US" dirty="0"/>
              <a:t>향상된 성능을 제공하고 실시간 </a:t>
            </a:r>
            <a:r>
              <a:rPr lang="ko-KR" altLang="en-US" dirty="0" smtClean="0"/>
              <a:t>운영체제를 지원할 </a:t>
            </a:r>
            <a:r>
              <a:rPr lang="ko-KR" altLang="en-US" dirty="0"/>
              <a:t>수 있다는 </a:t>
            </a:r>
            <a:r>
              <a:rPr lang="ko-KR" altLang="en-US" dirty="0" smtClean="0"/>
              <a:t>장점이 있고</a:t>
            </a:r>
            <a:r>
              <a:rPr lang="en-US" altLang="ko-KR" dirty="0" smtClean="0"/>
              <a:t>, </a:t>
            </a:r>
            <a:r>
              <a:rPr lang="ko-KR" altLang="en-US" dirty="0"/>
              <a:t>운영체제 위에 없기 때문에 디바이스용 드라이버</a:t>
            </a:r>
            <a:r>
              <a:rPr lang="en-US" altLang="ko-KR" dirty="0"/>
              <a:t>, </a:t>
            </a:r>
            <a:r>
              <a:rPr lang="ko-KR" altLang="en-US" dirty="0" smtClean="0"/>
              <a:t>하드웨어 플랫폼 </a:t>
            </a:r>
            <a:r>
              <a:rPr lang="ko-KR" altLang="en-US" dirty="0"/>
              <a:t>드라이버 등을 포함해야 하고</a:t>
            </a:r>
            <a:r>
              <a:rPr lang="en-US" altLang="ko-KR" dirty="0"/>
              <a:t>, </a:t>
            </a:r>
            <a:r>
              <a:rPr lang="ko-KR" altLang="en-US" dirty="0"/>
              <a:t>설치와 구성이 어렵다는 </a:t>
            </a:r>
            <a:r>
              <a:rPr lang="ko-KR" altLang="en-US" dirty="0" smtClean="0"/>
              <a:t>단점이 있음</a:t>
            </a:r>
            <a:r>
              <a:rPr lang="en-US" altLang="ko-KR" dirty="0" smtClean="0"/>
              <a:t>.</a:t>
            </a:r>
          </a:p>
          <a:p>
            <a:pPr lvl="3"/>
            <a:endParaRPr lang="en-US" altLang="ko-KR" dirty="0" smtClean="0"/>
          </a:p>
        </p:txBody>
      </p:sp>
    </p:spTree>
    <p:extLst>
      <p:ext uri="{BB962C8B-B14F-4D97-AF65-F5344CB8AC3E}">
        <p14:creationId xmlns:p14="http://schemas.microsoft.com/office/powerpoint/2010/main" xmlns="" val="16301194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07 </a:t>
            </a:r>
            <a:r>
              <a:rPr lang="ko-KR" altLang="en-US" dirty="0" err="1" smtClean="0"/>
              <a:t>빅데이터</a:t>
            </a:r>
            <a:r>
              <a:rPr lang="ko-KR" altLang="en-US" dirty="0" smtClean="0"/>
              <a:t> 플랫폼 기술</a:t>
            </a:r>
            <a:endParaRPr lang="ko-KR" altLang="en-US" dirty="0"/>
          </a:p>
        </p:txBody>
      </p:sp>
      <p:sp>
        <p:nvSpPr>
          <p:cNvPr id="6" name="내용 개체 틀 2"/>
          <p:cNvSpPr>
            <a:spLocks noGrp="1"/>
          </p:cNvSpPr>
          <p:nvPr>
            <p:ph sz="quarter" idx="11"/>
          </p:nvPr>
        </p:nvSpPr>
        <p:spPr>
          <a:xfrm>
            <a:off x="179388" y="1052735"/>
            <a:ext cx="8713787" cy="5543705"/>
          </a:xfrm>
        </p:spPr>
        <p:txBody>
          <a:bodyPr/>
          <a:lstStyle/>
          <a:p>
            <a:r>
              <a:rPr lang="ko-KR" altLang="en-US" dirty="0" smtClean="0"/>
              <a:t>개</a:t>
            </a:r>
            <a:r>
              <a:rPr lang="ko-KR" altLang="en-US" dirty="0"/>
              <a:t>요</a:t>
            </a:r>
            <a:endParaRPr lang="en-US" altLang="ko-KR" dirty="0" smtClean="0"/>
          </a:p>
          <a:p>
            <a:pPr lvl="1"/>
            <a:r>
              <a:rPr lang="ko-KR" altLang="en-US"/>
              <a:t>빅데이터 기술을 잘 사용할 수 있도록 준비된 환경으로</a:t>
            </a:r>
            <a:r>
              <a:rPr lang="en-US" altLang="ko-KR"/>
              <a:t>, </a:t>
            </a:r>
            <a:r>
              <a:rPr lang="ko-KR" altLang="en-US"/>
              <a:t>빅데이터 기술의 집합체로 볼 수 있음</a:t>
            </a:r>
            <a:r>
              <a:rPr lang="en-US" altLang="ko-KR"/>
              <a:t>.</a:t>
            </a:r>
            <a:endParaRPr lang="ko-KR" altLang="en-US" dirty="0"/>
          </a:p>
        </p:txBody>
      </p:sp>
      <p:pic>
        <p:nvPicPr>
          <p:cNvPr id="7" name="그림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11560" y="2348880"/>
            <a:ext cx="6480000" cy="4317697"/>
          </a:xfrm>
          <a:prstGeom prst="rect">
            <a:avLst/>
          </a:prstGeom>
        </p:spPr>
      </p:pic>
    </p:spTree>
    <p:extLst>
      <p:ext uri="{BB962C8B-B14F-4D97-AF65-F5344CB8AC3E}">
        <p14:creationId xmlns:p14="http://schemas.microsoft.com/office/powerpoint/2010/main" xmlns="" val="2200935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pic>
        <p:nvPicPr>
          <p:cNvPr id="2" name="그림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21650" y="863715"/>
            <a:ext cx="6165685" cy="5827107"/>
          </a:xfrm>
          <a:prstGeom prst="rect">
            <a:avLst/>
          </a:prstGeom>
        </p:spPr>
      </p:pic>
    </p:spTree>
    <p:extLst>
      <p:ext uri="{BB962C8B-B14F-4D97-AF65-F5344CB8AC3E}">
        <p14:creationId xmlns:p14="http://schemas.microsoft.com/office/powerpoint/2010/main" xmlns="" val="13232747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lstStyle/>
          <a:p>
            <a:pPr lvl="3"/>
            <a:r>
              <a:rPr lang="ko-KR" altLang="en-US" dirty="0" smtClean="0"/>
              <a:t>서버 </a:t>
            </a:r>
            <a:r>
              <a:rPr lang="ko-KR" altLang="en-US"/>
              <a:t>가상화 </a:t>
            </a:r>
            <a:r>
              <a:rPr lang="ko-KR" altLang="en-US" smtClean="0"/>
              <a:t>분류 </a:t>
            </a:r>
            <a:r>
              <a:rPr lang="en-US" altLang="ko-KR" smtClean="0"/>
              <a:t>2</a:t>
            </a:r>
            <a:endParaRPr lang="en-US" altLang="ko-KR" dirty="0" smtClean="0"/>
          </a:p>
          <a:p>
            <a:pPr lvl="4"/>
            <a:r>
              <a:rPr lang="ko-KR" altLang="en-US" smtClean="0"/>
              <a:t>전가상화 </a:t>
            </a:r>
            <a:r>
              <a:rPr lang="en-US" altLang="ko-KR" smtClean="0"/>
              <a:t>: </a:t>
            </a:r>
            <a:r>
              <a:rPr lang="ko-KR" altLang="en-US"/>
              <a:t>하드웨어 전체를 가상화하여 게스트 운영체제를 실행하는 것임</a:t>
            </a:r>
            <a:r>
              <a:rPr lang="en-US" altLang="ko-KR"/>
              <a:t>. </a:t>
            </a:r>
            <a:r>
              <a:rPr lang="ko-KR" altLang="en-US"/>
              <a:t>게스트 운영체제나 응용의 수정이 필요 없다는 것이 장점으로</a:t>
            </a:r>
            <a:r>
              <a:rPr lang="en-US" altLang="ko-KR"/>
              <a:t>, </a:t>
            </a:r>
            <a:r>
              <a:rPr lang="ko-KR" altLang="en-US"/>
              <a:t>응용과 워크로드를 쉽게 다른 물리적 시스템으로 이송</a:t>
            </a:r>
            <a:r>
              <a:rPr lang="en-US" altLang="ko-KR" baseline="30000"/>
              <a:t>Migration</a:t>
            </a:r>
            <a:r>
              <a:rPr lang="ko-KR" altLang="en-US"/>
              <a:t>하는 것이 가능</a:t>
            </a:r>
            <a:r>
              <a:rPr lang="en-US" altLang="ko-KR"/>
              <a:t>. </a:t>
            </a:r>
            <a:r>
              <a:rPr lang="ko-KR" altLang="en-US"/>
              <a:t>지속적인 업데이트 등으로 성능이 저하된다는 단점이 있음</a:t>
            </a:r>
            <a:r>
              <a:rPr lang="en-US" altLang="ko-KR"/>
              <a:t>.</a:t>
            </a:r>
          </a:p>
          <a:p>
            <a:pPr lvl="4"/>
            <a:r>
              <a:rPr lang="ko-KR" altLang="en-US"/>
              <a:t>반가상화 </a:t>
            </a:r>
            <a:r>
              <a:rPr lang="en-US" altLang="ko-KR" smtClean="0"/>
              <a:t>: </a:t>
            </a:r>
            <a:r>
              <a:rPr lang="ko-KR" altLang="en-US"/>
              <a:t>게스트 운영체제를 선택적으로 일부 수정하여 성능을 높이는 것</a:t>
            </a:r>
            <a:r>
              <a:rPr lang="en-US" altLang="ko-KR"/>
              <a:t>. </a:t>
            </a:r>
            <a:r>
              <a:rPr lang="ko-KR" altLang="en-US"/>
              <a:t>슬립</a:t>
            </a:r>
            <a:r>
              <a:rPr lang="en-US" altLang="ko-KR" baseline="30000"/>
              <a:t>Sleep</a:t>
            </a:r>
            <a:r>
              <a:rPr lang="en-US" altLang="ko-KR"/>
              <a:t> </a:t>
            </a:r>
            <a:r>
              <a:rPr lang="ko-KR" altLang="en-US"/>
              <a:t>시간을 제한할 수 있어 프로세서 자원을 더욱 효율적으로 나누어 쓸수 있음</a:t>
            </a:r>
            <a:r>
              <a:rPr lang="en-US" altLang="ko-KR"/>
              <a:t>.</a:t>
            </a:r>
            <a:r>
              <a:rPr lang="ko-KR" altLang="en-US"/>
              <a:t> 수정된 게스트 운영체제를 추가한 구조이므로 실제 하드웨어에서는 직접 실행하기가 어렵다는 단점이 있음</a:t>
            </a:r>
            <a:r>
              <a:rPr lang="en-US" altLang="ko-KR"/>
              <a:t>.</a:t>
            </a:r>
          </a:p>
          <a:p>
            <a:pPr lvl="3"/>
            <a:endParaRPr lang="en-US" altLang="ko-KR" dirty="0" smtClean="0"/>
          </a:p>
        </p:txBody>
      </p:sp>
    </p:spTree>
    <p:extLst>
      <p:ext uri="{BB962C8B-B14F-4D97-AF65-F5344CB8AC3E}">
        <p14:creationId xmlns:p14="http://schemas.microsoft.com/office/powerpoint/2010/main" xmlns="" val="12122106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lstStyle/>
          <a:p>
            <a:pPr marL="984250" lvl="4" indent="0">
              <a:buNone/>
            </a:pPr>
            <a:endParaRPr lang="en-US" altLang="ko-KR" dirty="0" smtClean="0"/>
          </a:p>
        </p:txBody>
      </p:sp>
      <p:pic>
        <p:nvPicPr>
          <p:cNvPr id="2" name="그림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43348" y="1133745"/>
            <a:ext cx="7785865" cy="4023996"/>
          </a:xfrm>
          <a:prstGeom prst="rect">
            <a:avLst/>
          </a:prstGeom>
        </p:spPr>
      </p:pic>
    </p:spTree>
    <p:extLst>
      <p:ext uri="{BB962C8B-B14F-4D97-AF65-F5344CB8AC3E}">
        <p14:creationId xmlns:p14="http://schemas.microsoft.com/office/powerpoint/2010/main" xmlns="" val="35243987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normAutofit/>
          </a:bodyPr>
          <a:lstStyle/>
          <a:p>
            <a:pPr lvl="2"/>
            <a:r>
              <a:rPr lang="ko-KR" altLang="en-US" dirty="0"/>
              <a:t>데스크톱 가상화 </a:t>
            </a:r>
            <a:r>
              <a:rPr lang="en-US" altLang="ko-KR" dirty="0"/>
              <a:t>[28], [</a:t>
            </a:r>
            <a:r>
              <a:rPr lang="en-US" altLang="ko-KR" dirty="0" smtClean="0"/>
              <a:t>29</a:t>
            </a:r>
            <a:r>
              <a:rPr lang="en-US" altLang="ko-KR" dirty="0"/>
              <a:t>], [30], [31], [32</a:t>
            </a:r>
            <a:r>
              <a:rPr lang="en-US" altLang="ko-KR" dirty="0" smtClean="0"/>
              <a:t>]</a:t>
            </a:r>
          </a:p>
          <a:p>
            <a:pPr lvl="3"/>
            <a:r>
              <a:rPr lang="ko-KR" altLang="en-US"/>
              <a:t>데스크톱 환경을 잘게 쪼개어 이기종의 가상 데스크톱 환경을 여러 개로 나누는 기술</a:t>
            </a:r>
            <a:r>
              <a:rPr lang="en-US" altLang="ko-KR"/>
              <a:t>.</a:t>
            </a:r>
          </a:p>
          <a:p>
            <a:pPr lvl="3"/>
            <a:r>
              <a:rPr lang="ko-KR" altLang="en-US"/>
              <a:t>중앙 서버 하나에서 데스크톱 자원을 여러 개로 나누어 각 사원에게 가상화된 데스크톱을 작업 환경으로 제공할 수 있으므로 개인 작업 공간과 회사 작업 공간으로 분리가 가능함</a:t>
            </a:r>
            <a:r>
              <a:rPr lang="en-US" altLang="ko-KR"/>
              <a:t>.</a:t>
            </a:r>
          </a:p>
          <a:p>
            <a:pPr lvl="3"/>
            <a:r>
              <a:rPr lang="ko-KR" altLang="en-US"/>
              <a:t>이외에도 데스크톱 관리 시간 및 비용 감소</a:t>
            </a:r>
            <a:r>
              <a:rPr lang="en-US" altLang="ko-KR"/>
              <a:t>, </a:t>
            </a:r>
            <a:r>
              <a:rPr lang="ko-KR" altLang="en-US"/>
              <a:t>데이터 외부 유출 방지</a:t>
            </a:r>
            <a:r>
              <a:rPr lang="en-US" altLang="ko-KR"/>
              <a:t>, </a:t>
            </a:r>
            <a:r>
              <a:rPr lang="ko-KR" altLang="en-US"/>
              <a:t>통합적 데스크톱 업그레이드 및 패치</a:t>
            </a:r>
            <a:r>
              <a:rPr lang="en-US" altLang="ko-KR"/>
              <a:t>, </a:t>
            </a:r>
            <a:r>
              <a:rPr lang="ko-KR" altLang="en-US"/>
              <a:t>데이터 백업 및 복구 용이</a:t>
            </a:r>
            <a:r>
              <a:rPr lang="en-US" altLang="ko-KR"/>
              <a:t>, </a:t>
            </a:r>
            <a:r>
              <a:rPr lang="ko-KR" altLang="en-US"/>
              <a:t>공간 절약 및 이산화탄소 배출 감소 등의 효과가 있음</a:t>
            </a:r>
            <a:r>
              <a:rPr lang="en-US" altLang="ko-KR"/>
              <a:t>.</a:t>
            </a:r>
          </a:p>
          <a:p>
            <a:pPr lvl="3"/>
            <a:r>
              <a:rPr lang="ko-KR" altLang="en-US"/>
              <a:t>가상 데스크톱 모델에서는 모든 가상 데스크톱 인프라 인스턴스가 집중화된 여러 서버에 올라감</a:t>
            </a:r>
            <a:r>
              <a:rPr lang="en-US" altLang="ko-KR"/>
              <a:t>. </a:t>
            </a:r>
            <a:r>
              <a:rPr lang="ko-KR" altLang="en-US"/>
              <a:t>이 때 데이터는 서버에 있는 스토리지 시스템에 저장되는데 저장되는 방식에 따라 정적 모드와 동적 모드로 나뉨</a:t>
            </a:r>
            <a:r>
              <a:rPr lang="en-US" altLang="ko-KR"/>
              <a:t>.</a:t>
            </a:r>
          </a:p>
          <a:p>
            <a:pPr lvl="4"/>
            <a:r>
              <a:rPr lang="ko-KR" altLang="en-US"/>
              <a:t>정적 모드</a:t>
            </a:r>
            <a:r>
              <a:rPr lang="en-US" altLang="ko-KR"/>
              <a:t>: </a:t>
            </a:r>
            <a:r>
              <a:rPr lang="ko-KR" altLang="en-US"/>
              <a:t>데스크톱과 사용자 간에 </a:t>
            </a:r>
            <a:r>
              <a:rPr lang="en-US" altLang="ko-KR"/>
              <a:t>1:1 </a:t>
            </a:r>
            <a:r>
              <a:rPr lang="ko-KR" altLang="en-US"/>
              <a:t>맵핑이 있어 각 사용자가 하나의 고유 데스크톱을 받을 수 있으며</a:t>
            </a:r>
            <a:r>
              <a:rPr lang="en-US" altLang="ko-KR"/>
              <a:t>, </a:t>
            </a:r>
            <a:r>
              <a:rPr lang="ko-KR" altLang="en-US"/>
              <a:t>또한 해당 데스크톱 이미지는 관리 유지됨</a:t>
            </a:r>
            <a:r>
              <a:rPr lang="en-US" altLang="ko-KR"/>
              <a:t>.</a:t>
            </a:r>
          </a:p>
          <a:p>
            <a:pPr lvl="4"/>
            <a:r>
              <a:rPr lang="ko-KR" altLang="en-US"/>
              <a:t>동적 모드</a:t>
            </a:r>
            <a:r>
              <a:rPr lang="en-US" altLang="ko-KR"/>
              <a:t>: </a:t>
            </a:r>
            <a:r>
              <a:rPr lang="ko-KR" altLang="en-US"/>
              <a:t>모든 사용자 데이터를 데스크톱에 나누어 저장함</a:t>
            </a:r>
            <a:r>
              <a:rPr lang="en-US" altLang="ko-KR"/>
              <a:t>. </a:t>
            </a:r>
            <a:r>
              <a:rPr lang="ko-KR" altLang="en-US"/>
              <a:t>사용자가 로그인하면 각 </a:t>
            </a:r>
            <a:r>
              <a:rPr lang="en-US" altLang="ko-KR"/>
              <a:t>VM</a:t>
            </a:r>
            <a:r>
              <a:rPr lang="ko-KR" altLang="en-US"/>
              <a:t>이 생성되고</a:t>
            </a:r>
            <a:r>
              <a:rPr lang="en-US" altLang="ko-KR"/>
              <a:t>, </a:t>
            </a:r>
            <a:r>
              <a:rPr lang="ko-KR" altLang="en-US"/>
              <a:t>로그오프하면 데이터와 설정을 저장한 후 </a:t>
            </a:r>
            <a:r>
              <a:rPr lang="en-US" altLang="ko-KR"/>
              <a:t>VM</a:t>
            </a:r>
            <a:r>
              <a:rPr lang="ko-KR" altLang="en-US"/>
              <a:t>을 종료시킴</a:t>
            </a:r>
            <a:r>
              <a:rPr lang="en-US" altLang="ko-KR"/>
              <a:t>. </a:t>
            </a:r>
            <a:r>
              <a:rPr lang="ko-KR" altLang="en-US"/>
              <a:t>따라서 </a:t>
            </a:r>
            <a:r>
              <a:rPr lang="en-US" altLang="ko-KR"/>
              <a:t>VM</a:t>
            </a:r>
            <a:r>
              <a:rPr lang="ko-KR" altLang="en-US"/>
              <a:t>을 효과적으로 사용할 수 있음</a:t>
            </a:r>
            <a:r>
              <a:rPr lang="en-US" altLang="ko-KR" smtClean="0"/>
              <a:t>.</a:t>
            </a:r>
            <a:endParaRPr lang="en-US" altLang="ko-KR"/>
          </a:p>
        </p:txBody>
      </p:sp>
    </p:spTree>
    <p:extLst>
      <p:ext uri="{BB962C8B-B14F-4D97-AF65-F5344CB8AC3E}">
        <p14:creationId xmlns:p14="http://schemas.microsoft.com/office/powerpoint/2010/main" xmlns="" val="8801540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normAutofit/>
          </a:bodyPr>
          <a:lstStyle/>
          <a:p>
            <a:pPr lvl="2"/>
            <a:r>
              <a:rPr lang="ko-KR" altLang="en-US" smtClean="0"/>
              <a:t>스토리지 </a:t>
            </a:r>
            <a:r>
              <a:rPr lang="ko-KR" altLang="en-US" dirty="0"/>
              <a:t>가상화 </a:t>
            </a:r>
            <a:r>
              <a:rPr lang="en-US" altLang="ko-KR" dirty="0"/>
              <a:t>[14], [17], [33], [34], [35</a:t>
            </a:r>
            <a:r>
              <a:rPr lang="en-US" altLang="ko-KR" dirty="0" smtClean="0"/>
              <a:t>]</a:t>
            </a:r>
          </a:p>
          <a:p>
            <a:pPr lvl="3"/>
            <a:r>
              <a:rPr lang="ko-KR" altLang="en-US"/>
              <a:t>저장 장치의 실제 위치를 파악하지 않아도 여러 대의 이기종 저장 장치를 저장 풀 하나로 만들어 여러 기기 간 데이터 이동 및 복제</a:t>
            </a:r>
            <a:r>
              <a:rPr lang="en-US" altLang="ko-KR"/>
              <a:t>, </a:t>
            </a:r>
            <a:r>
              <a:rPr lang="ko-KR" altLang="en-US"/>
              <a:t>이기종 서버 간 블록 단위의 데이터 공유 등의 기능 제공</a:t>
            </a:r>
            <a:r>
              <a:rPr lang="en-US" altLang="ko-KR"/>
              <a:t>.</a:t>
            </a:r>
          </a:p>
          <a:p>
            <a:pPr lvl="3"/>
            <a:r>
              <a:rPr lang="ko-KR" altLang="en-US"/>
              <a:t>자원의 활융률을 높일 수 있어 시간과 비용을 절약할 수 있으며 스토리지 크기에 제약이 없이 무한에 가까운 확장성을 제공</a:t>
            </a:r>
            <a:r>
              <a:rPr lang="en-US" altLang="ko-KR"/>
              <a:t>.</a:t>
            </a:r>
          </a:p>
          <a:p>
            <a:pPr lvl="3"/>
            <a:r>
              <a:rPr lang="ko-KR" altLang="en-US"/>
              <a:t>스토리지 가상화의 형태</a:t>
            </a:r>
          </a:p>
          <a:p>
            <a:pPr lvl="4"/>
            <a:r>
              <a:rPr lang="ko-KR" altLang="en-US"/>
              <a:t>디스크 컨트롤러 가상화</a:t>
            </a:r>
            <a:r>
              <a:rPr lang="en-US" altLang="ko-KR"/>
              <a:t>: </a:t>
            </a:r>
            <a:r>
              <a:rPr lang="ko-KR" altLang="en-US"/>
              <a:t>스토리지 디스크 컨트롤러를 가상화시켜 디스크 컨트롤러가 여러 개 있는 것처럼 보이게 함</a:t>
            </a:r>
            <a:r>
              <a:rPr lang="en-US" altLang="ko-KR"/>
              <a:t>.</a:t>
            </a:r>
          </a:p>
          <a:p>
            <a:pPr lvl="4"/>
            <a:r>
              <a:rPr lang="ko-KR" altLang="en-US"/>
              <a:t>스토리지 블록 가상화</a:t>
            </a:r>
            <a:r>
              <a:rPr lang="en-US" altLang="ko-KR"/>
              <a:t>: </a:t>
            </a:r>
            <a:r>
              <a:rPr lang="ko-KR" altLang="en-US"/>
              <a:t>물리적 스토리지에서 논리적 스토리지를 추상화시켜 스토리지 시스템이 최정 사용자의 스토리지를 유연하게 관리할 수 있도록 함</a:t>
            </a:r>
            <a:r>
              <a:rPr lang="en-US" altLang="ko-KR"/>
              <a:t>.</a:t>
            </a:r>
          </a:p>
          <a:p>
            <a:pPr lvl="4"/>
            <a:r>
              <a:rPr lang="ko-KR" altLang="en-US"/>
              <a:t>파일 가상화</a:t>
            </a:r>
            <a:r>
              <a:rPr lang="en-US" altLang="ko-KR"/>
              <a:t>: </a:t>
            </a:r>
            <a:r>
              <a:rPr lang="ko-KR" altLang="en-US"/>
              <a:t>파일의 물리적 위치를 추상화하여 중앙 집중화된 파일 서버에서 클라이언트가 파일을 요청하면 파일 가상화 시스템은 스토리지 안의 파일 위치를 라우팅해 줌</a:t>
            </a:r>
            <a:r>
              <a:rPr lang="en-US" altLang="ko-KR"/>
              <a:t>.</a:t>
            </a:r>
          </a:p>
          <a:p>
            <a:pPr lvl="4"/>
            <a:r>
              <a:rPr lang="ko-KR" altLang="en-US"/>
              <a:t>테이프 가상화</a:t>
            </a:r>
            <a:r>
              <a:rPr lang="en-US" altLang="ko-KR"/>
              <a:t>: </a:t>
            </a:r>
            <a:r>
              <a:rPr lang="ko-KR" altLang="en-US"/>
              <a:t>디스크를 테이프 자원인 것처럼 가상화하여 서버가 디스크에서 자원을 백업 받아도 마치 테이프 드라이브에서 백업 받는 것처럼 동작</a:t>
            </a:r>
            <a:r>
              <a:rPr lang="en-US" altLang="ko-KR"/>
              <a:t>.</a:t>
            </a:r>
          </a:p>
        </p:txBody>
      </p:sp>
    </p:spTree>
    <p:extLst>
      <p:ext uri="{BB962C8B-B14F-4D97-AF65-F5344CB8AC3E}">
        <p14:creationId xmlns:p14="http://schemas.microsoft.com/office/powerpoint/2010/main" xmlns="" val="29587632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lstStyle/>
          <a:p>
            <a:pPr lvl="3"/>
            <a:endParaRPr lang="en-US" altLang="ko-KR" dirty="0" smtClean="0"/>
          </a:p>
          <a:p>
            <a:pPr lvl="3"/>
            <a:endParaRPr lang="en-US" altLang="ko-KR" dirty="0"/>
          </a:p>
          <a:p>
            <a:pPr lvl="3"/>
            <a:endParaRPr lang="en-US" altLang="ko-KR" dirty="0" smtClean="0"/>
          </a:p>
          <a:p>
            <a:pPr lvl="3"/>
            <a:endParaRPr lang="en-US" altLang="ko-KR" dirty="0"/>
          </a:p>
          <a:p>
            <a:pPr lvl="3"/>
            <a:endParaRPr lang="en-US" altLang="ko-KR" dirty="0" smtClean="0"/>
          </a:p>
          <a:p>
            <a:pPr lvl="3"/>
            <a:endParaRPr lang="en-US" altLang="ko-KR" dirty="0"/>
          </a:p>
          <a:p>
            <a:pPr lvl="3"/>
            <a:endParaRPr lang="en-US" altLang="ko-KR" dirty="0" smtClean="0"/>
          </a:p>
          <a:p>
            <a:pPr lvl="3"/>
            <a:endParaRPr lang="en-US" altLang="ko-KR" dirty="0"/>
          </a:p>
          <a:p>
            <a:pPr lvl="3"/>
            <a:endParaRPr lang="en-US" altLang="ko-KR" dirty="0" smtClean="0"/>
          </a:p>
          <a:p>
            <a:pPr lvl="3"/>
            <a:endParaRPr lang="en-US" altLang="ko-KR" dirty="0"/>
          </a:p>
          <a:p>
            <a:pPr lvl="3"/>
            <a:endParaRPr lang="en-US" altLang="ko-KR" dirty="0" smtClean="0"/>
          </a:p>
          <a:p>
            <a:pPr lvl="3"/>
            <a:endParaRPr lang="en-US" altLang="ko-KR" dirty="0"/>
          </a:p>
        </p:txBody>
      </p:sp>
      <p:pic>
        <p:nvPicPr>
          <p:cNvPr id="3" name="그림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81590" y="986994"/>
            <a:ext cx="7515835" cy="4007924"/>
          </a:xfrm>
          <a:prstGeom prst="rect">
            <a:avLst/>
          </a:prstGeom>
        </p:spPr>
      </p:pic>
    </p:spTree>
    <p:extLst>
      <p:ext uri="{BB962C8B-B14F-4D97-AF65-F5344CB8AC3E}">
        <p14:creationId xmlns:p14="http://schemas.microsoft.com/office/powerpoint/2010/main" xmlns="" val="8249506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normAutofit lnSpcReduction="10000"/>
          </a:bodyPr>
          <a:lstStyle/>
          <a:p>
            <a:pPr lvl="2"/>
            <a:r>
              <a:rPr lang="ko-KR" altLang="en-US" smtClean="0"/>
              <a:t>네트워크 </a:t>
            </a:r>
            <a:r>
              <a:rPr lang="ko-KR" altLang="en-US" dirty="0"/>
              <a:t>가상화 </a:t>
            </a:r>
            <a:r>
              <a:rPr lang="en-US" altLang="ko-KR" dirty="0"/>
              <a:t>[36], [37], [38], [39], [40], [41</a:t>
            </a:r>
            <a:r>
              <a:rPr lang="en-US" altLang="ko-KR" dirty="0" smtClean="0"/>
              <a:t>]</a:t>
            </a:r>
          </a:p>
          <a:p>
            <a:pPr lvl="3"/>
            <a:r>
              <a:rPr lang="ko-KR" altLang="en-US"/>
              <a:t>네트워크 인스턴스가 물리적 네트워크 인프라스트럭처를 공유하는 기술</a:t>
            </a:r>
            <a:r>
              <a:rPr lang="en-US" altLang="ko-KR"/>
              <a:t>. </a:t>
            </a:r>
            <a:r>
              <a:rPr lang="ko-KR" altLang="en-US"/>
              <a:t>즉</a:t>
            </a:r>
            <a:r>
              <a:rPr lang="en-US" altLang="ko-KR"/>
              <a:t>, </a:t>
            </a:r>
            <a:r>
              <a:rPr lang="ko-KR" altLang="en-US"/>
              <a:t>라우터</a:t>
            </a:r>
            <a:r>
              <a:rPr lang="en-US" altLang="ko-KR"/>
              <a:t>, </a:t>
            </a:r>
            <a:r>
              <a:rPr lang="ko-KR" altLang="en-US"/>
              <a:t>스위치 등 네트워크 자원을 서로 공유하여 여러 사용자를 하나의 가상화된 네트워크 환경으로 엮음</a:t>
            </a:r>
            <a:r>
              <a:rPr lang="en-US" altLang="ko-KR"/>
              <a:t>.</a:t>
            </a:r>
          </a:p>
          <a:p>
            <a:pPr lvl="3"/>
            <a:r>
              <a:rPr lang="ko-KR" altLang="en-US"/>
              <a:t>기존의 가상 사설망</a:t>
            </a:r>
            <a:r>
              <a:rPr lang="en-US" altLang="ko-KR"/>
              <a:t>Virtual Private Network; VPN</a:t>
            </a:r>
            <a:r>
              <a:rPr lang="ko-KR" altLang="en-US"/>
              <a:t>보다 확장된 개념이라고 생각할 수 있는데</a:t>
            </a:r>
            <a:r>
              <a:rPr lang="en-US" altLang="ko-KR"/>
              <a:t>, </a:t>
            </a:r>
            <a:r>
              <a:rPr lang="ko-KR" altLang="en-US"/>
              <a:t>가상 사설망에서 제공하는 트래픽 분리</a:t>
            </a:r>
            <a:r>
              <a:rPr lang="en-US" altLang="ko-KR"/>
              <a:t>Traffic Isolation </a:t>
            </a:r>
            <a:r>
              <a:rPr lang="ko-KR" altLang="en-US"/>
              <a:t>뿐만 아니라 전체적인 관리 제어를 제공하고 서버 가상화와도 연계하여 </a:t>
            </a:r>
            <a:r>
              <a:rPr lang="en-US" altLang="ko-KR"/>
              <a:t>VM</a:t>
            </a:r>
            <a:r>
              <a:rPr lang="ko-KR" altLang="en-US"/>
              <a:t>과의 관계를 정립</a:t>
            </a:r>
            <a:r>
              <a:rPr lang="en-US" altLang="ko-KR"/>
              <a:t>.</a:t>
            </a:r>
          </a:p>
          <a:p>
            <a:pPr lvl="3"/>
            <a:r>
              <a:rPr lang="ko-KR" altLang="en-US"/>
              <a:t>네트워크 가상화 가상화에서는 기존의 인터넷 서비스 제공자</a:t>
            </a:r>
            <a:r>
              <a:rPr lang="en-US" altLang="ko-KR"/>
              <a:t>Internet Service Provider; ISP</a:t>
            </a:r>
            <a:r>
              <a:rPr lang="ko-KR" altLang="en-US"/>
              <a:t>를 인프라스트럭처 제공자</a:t>
            </a:r>
            <a:r>
              <a:rPr lang="en-US" altLang="ko-KR"/>
              <a:t>Infrastructure Provider; InP</a:t>
            </a:r>
            <a:r>
              <a:rPr lang="ko-KR" altLang="en-US"/>
              <a:t>와 서비스 제공자</a:t>
            </a:r>
            <a:r>
              <a:rPr lang="en-US" altLang="ko-KR"/>
              <a:t>Service Provider; SP</a:t>
            </a:r>
            <a:r>
              <a:rPr lang="ko-KR" altLang="en-US"/>
              <a:t>로 구분</a:t>
            </a:r>
            <a:r>
              <a:rPr lang="en-US" altLang="ko-KR"/>
              <a:t>.</a:t>
            </a:r>
          </a:p>
          <a:p>
            <a:pPr lvl="4"/>
            <a:r>
              <a:rPr lang="ko-KR" altLang="en-US"/>
              <a:t>인프라스트럭처 제공자</a:t>
            </a:r>
            <a:r>
              <a:rPr lang="en-US" altLang="ko-KR"/>
              <a:t>: </a:t>
            </a:r>
            <a:r>
              <a:rPr lang="ko-KR" altLang="en-US"/>
              <a:t>물리적 네트워크 자원 관리</a:t>
            </a:r>
            <a:r>
              <a:rPr lang="en-US" altLang="ko-KR"/>
              <a:t>.</a:t>
            </a:r>
          </a:p>
          <a:p>
            <a:pPr lvl="4"/>
            <a:r>
              <a:rPr lang="ko-KR" altLang="en-US"/>
              <a:t>서비스 제공자</a:t>
            </a:r>
            <a:r>
              <a:rPr lang="en-US" altLang="ko-KR"/>
              <a:t>: </a:t>
            </a:r>
            <a:r>
              <a:rPr lang="ko-KR" altLang="en-US"/>
              <a:t>인프라스트럭처 제공자에게 자원을 빌려 가상 네트워크를 생성하고 이것을 사용하여 사용자에게 서비스를 제공하는 역할을 함</a:t>
            </a:r>
            <a:r>
              <a:rPr lang="en-US" altLang="ko-KR"/>
              <a:t>.</a:t>
            </a:r>
          </a:p>
          <a:p>
            <a:pPr lvl="3"/>
            <a:r>
              <a:rPr lang="ko-KR" altLang="en-US"/>
              <a:t>네트워크 가상화 종류</a:t>
            </a:r>
          </a:p>
          <a:p>
            <a:pPr lvl="4"/>
            <a:r>
              <a:rPr lang="ko-KR" altLang="en-US"/>
              <a:t>링크 가상화</a:t>
            </a:r>
            <a:r>
              <a:rPr lang="en-US" altLang="ko-KR"/>
              <a:t>: </a:t>
            </a:r>
            <a:r>
              <a:rPr lang="ko-KR" altLang="en-US"/>
              <a:t>네트워크 인터페이스 가상화로 볼 수 있으며</a:t>
            </a:r>
            <a:r>
              <a:rPr lang="en-US" altLang="ko-KR"/>
              <a:t>, </a:t>
            </a:r>
            <a:r>
              <a:rPr lang="ko-KR" altLang="en-US"/>
              <a:t>단일 인터페이스를 가상화하여 다수의 가상랜</a:t>
            </a:r>
            <a:r>
              <a:rPr lang="en-US" altLang="ko-KR"/>
              <a:t>VLAN</a:t>
            </a:r>
            <a:r>
              <a:rPr lang="ko-KR" altLang="en-US"/>
              <a:t>을 형성</a:t>
            </a:r>
            <a:r>
              <a:rPr lang="en-US" altLang="ko-KR"/>
              <a:t>. </a:t>
            </a:r>
            <a:r>
              <a:rPr lang="ko-KR" altLang="en-US"/>
              <a:t>가상 인터페이스를 링크 스위치를 이용해 동적으로 구축하고 해제하는 기술도 이에 포함</a:t>
            </a:r>
            <a:r>
              <a:rPr lang="en-US" altLang="ko-KR"/>
              <a:t>.</a:t>
            </a:r>
          </a:p>
          <a:p>
            <a:pPr lvl="4"/>
            <a:r>
              <a:rPr lang="ko-KR" altLang="en-US"/>
              <a:t>노드 가상화</a:t>
            </a:r>
            <a:r>
              <a:rPr lang="en-US" altLang="ko-KR"/>
              <a:t>: </a:t>
            </a:r>
            <a:r>
              <a:rPr lang="ko-KR" altLang="en-US"/>
              <a:t>기본 노드의 </a:t>
            </a:r>
            <a:r>
              <a:rPr lang="en-US" altLang="ko-KR"/>
              <a:t>CPU, </a:t>
            </a:r>
            <a:r>
              <a:rPr lang="ko-KR" altLang="en-US"/>
              <a:t>메모리 등 물리적 자원을 여러 조각으로 나누어 각 조각을 가상 노드로 할당</a:t>
            </a:r>
            <a:r>
              <a:rPr lang="en-US" altLang="ko-KR"/>
              <a:t>. </a:t>
            </a:r>
            <a:r>
              <a:rPr lang="ko-KR" altLang="en-US"/>
              <a:t>기본 노드의 가상화로 가상 네트워크를 만들 수 있으며</a:t>
            </a:r>
            <a:r>
              <a:rPr lang="en-US" altLang="ko-KR"/>
              <a:t>, </a:t>
            </a:r>
            <a:r>
              <a:rPr lang="ko-KR" altLang="en-US"/>
              <a:t>가상 네트워크는 실제 네트워크와 동일한 효력을 지님</a:t>
            </a:r>
            <a:r>
              <a:rPr lang="en-US" altLang="ko-KR"/>
              <a:t>.</a:t>
            </a:r>
          </a:p>
        </p:txBody>
      </p:sp>
    </p:spTree>
    <p:extLst>
      <p:ext uri="{BB962C8B-B14F-4D97-AF65-F5344CB8AC3E}">
        <p14:creationId xmlns:p14="http://schemas.microsoft.com/office/powerpoint/2010/main" xmlns="" val="25726921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lstStyle/>
          <a:p>
            <a:pPr lvl="4"/>
            <a:endParaRPr lang="en-US" altLang="ko-KR" dirty="0" smtClean="0"/>
          </a:p>
          <a:p>
            <a:pPr lvl="4"/>
            <a:endParaRPr lang="en-US" altLang="ko-KR" dirty="0" smtClean="0"/>
          </a:p>
        </p:txBody>
      </p:sp>
      <p:pic>
        <p:nvPicPr>
          <p:cNvPr id="2" name="그림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286634" y="1223755"/>
            <a:ext cx="6840000" cy="4821406"/>
          </a:xfrm>
          <a:prstGeom prst="rect">
            <a:avLst/>
          </a:prstGeom>
        </p:spPr>
      </p:pic>
    </p:spTree>
    <p:extLst>
      <p:ext uri="{BB962C8B-B14F-4D97-AF65-F5344CB8AC3E}">
        <p14:creationId xmlns:p14="http://schemas.microsoft.com/office/powerpoint/2010/main" xmlns="" val="6269445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normAutofit/>
          </a:bodyPr>
          <a:lstStyle/>
          <a:p>
            <a:pPr lvl="2"/>
            <a:r>
              <a:rPr lang="ko-KR" altLang="en-US" dirty="0"/>
              <a:t>소프트웨어 가상화 </a:t>
            </a:r>
            <a:r>
              <a:rPr lang="en-US" altLang="ko-KR" dirty="0"/>
              <a:t>[42], [43</a:t>
            </a:r>
            <a:r>
              <a:rPr lang="en-US" altLang="ko-KR" dirty="0" smtClean="0"/>
              <a:t>]</a:t>
            </a:r>
          </a:p>
          <a:p>
            <a:pPr lvl="3"/>
            <a:r>
              <a:rPr lang="ko-KR" altLang="en-US"/>
              <a:t>응용 프로그램을 가상화하는 것으로 가상 공간 위에서는 응용 프로그램이 호스트 운영체제 위에 설치된 것처럼 동작함</a:t>
            </a:r>
            <a:r>
              <a:rPr lang="en-US" altLang="ko-KR"/>
              <a:t>.</a:t>
            </a:r>
          </a:p>
          <a:p>
            <a:pPr lvl="3"/>
            <a:r>
              <a:rPr lang="ko-KR" altLang="en-US"/>
              <a:t>응용 프로그램을 설치하는 가상 계층이나 가상 하드 드라이브를 만드는 과정이 필요</a:t>
            </a:r>
            <a:r>
              <a:rPr lang="en-US" altLang="ko-KR"/>
              <a:t>.</a:t>
            </a:r>
          </a:p>
          <a:p>
            <a:pPr lvl="3"/>
            <a:r>
              <a:rPr lang="ko-KR" altLang="en-US"/>
              <a:t>응용 프로그램이 동작을 마치면 사용자는 응용 프로그램을 종료할 수 있고</a:t>
            </a:r>
            <a:r>
              <a:rPr lang="en-US" altLang="ko-KR"/>
              <a:t>, </a:t>
            </a:r>
            <a:r>
              <a:rPr lang="ko-KR" altLang="en-US"/>
              <a:t>응용 프로그램이 종료되면 동작 중에 생긴 호스트 운영체제의 변화는 모두 취소됨</a:t>
            </a:r>
            <a:r>
              <a:rPr lang="en-US" altLang="ko-KR"/>
              <a:t>.</a:t>
            </a:r>
          </a:p>
          <a:p>
            <a:pPr lvl="3"/>
            <a:r>
              <a:rPr lang="ko-KR" altLang="en-US"/>
              <a:t>응용 프로그램을 라이브러리나 레지스트리 변화 없이 수행할 수 있으며</a:t>
            </a:r>
            <a:r>
              <a:rPr lang="en-US" altLang="ko-KR"/>
              <a:t>, </a:t>
            </a:r>
            <a:r>
              <a:rPr lang="ko-KR" altLang="en-US"/>
              <a:t>같은 프로그램의 여러 버전을 수행할 수도 있음</a:t>
            </a:r>
            <a:r>
              <a:rPr lang="en-US" altLang="ko-KR"/>
              <a:t>. </a:t>
            </a:r>
            <a:r>
              <a:rPr lang="ko-KR" altLang="en-US"/>
              <a:t>또한 여러 가상 계층을 사용함으로써 한 운영체제에서 충돌 없이 동시에 수행할 수 있음</a:t>
            </a:r>
            <a:r>
              <a:rPr lang="en-US" altLang="ko-KR"/>
              <a:t>. </a:t>
            </a:r>
            <a:r>
              <a:rPr lang="ko-KR" altLang="en-US"/>
              <a:t>따라서 독립된 환경에서 새로운 응용 프로그램을 테스트 할 때 유용함</a:t>
            </a:r>
            <a:r>
              <a:rPr lang="en-US" altLang="ko-KR"/>
              <a:t>.</a:t>
            </a:r>
          </a:p>
        </p:txBody>
      </p:sp>
    </p:spTree>
    <p:extLst>
      <p:ext uri="{BB962C8B-B14F-4D97-AF65-F5344CB8AC3E}">
        <p14:creationId xmlns:p14="http://schemas.microsoft.com/office/powerpoint/2010/main" xmlns="" val="36546691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normAutofit/>
          </a:bodyPr>
          <a:lstStyle/>
          <a:p>
            <a:pPr lvl="2"/>
            <a:r>
              <a:rPr lang="ko-KR" altLang="en-US" smtClean="0"/>
              <a:t>가상화 </a:t>
            </a:r>
            <a:r>
              <a:rPr lang="ko-KR" altLang="en-US" dirty="0"/>
              <a:t>기반 </a:t>
            </a:r>
            <a:r>
              <a:rPr lang="ko-KR" altLang="en-US" dirty="0" err="1"/>
              <a:t>하이퍼바이저</a:t>
            </a:r>
            <a:r>
              <a:rPr lang="ko-KR" altLang="en-US" dirty="0"/>
              <a:t> </a:t>
            </a:r>
            <a:r>
              <a:rPr lang="ko-KR" altLang="en-US" dirty="0" smtClean="0"/>
              <a:t>스케줄링</a:t>
            </a:r>
            <a:endParaRPr lang="en-US" altLang="ko-KR" dirty="0" smtClean="0"/>
          </a:p>
          <a:p>
            <a:pPr lvl="3"/>
            <a:r>
              <a:rPr lang="ko-KR" altLang="en-US" smtClean="0"/>
              <a:t>현재 하이퍼바이저에서 사용하는 스케줄링 알고리즘을 살펴보면 다음과 같다</a:t>
            </a:r>
            <a:r>
              <a:rPr lang="en-US" altLang="ko-KR" smtClean="0"/>
              <a:t>. [44], [45], [46],[47], [48]</a:t>
            </a:r>
          </a:p>
          <a:p>
            <a:pPr lvl="3"/>
            <a:r>
              <a:rPr lang="en-US" altLang="ko-KR" smtClean="0"/>
              <a:t>BVT</a:t>
            </a:r>
            <a:r>
              <a:rPr lang="en-US" altLang="ko-KR" baseline="30000" smtClean="0"/>
              <a:t>Borrowed Virtual Time </a:t>
            </a:r>
            <a:r>
              <a:rPr lang="ko-KR" altLang="en-US" smtClean="0"/>
              <a:t>스케줄링 </a:t>
            </a:r>
            <a:r>
              <a:rPr lang="en-US" altLang="ko-KR"/>
              <a:t>:</a:t>
            </a:r>
            <a:r>
              <a:rPr lang="en-US" altLang="ko-KR" smtClean="0"/>
              <a:t> </a:t>
            </a:r>
            <a:r>
              <a:rPr lang="ko-KR" altLang="en-US" smtClean="0"/>
              <a:t>가중 공평 분할 스케줄링으로 스레드</a:t>
            </a:r>
            <a:r>
              <a:rPr lang="en-US" altLang="ko-KR" smtClean="0"/>
              <a:t>, </a:t>
            </a:r>
            <a:r>
              <a:rPr lang="ko-KR" altLang="en-US" smtClean="0"/>
              <a:t>즉 </a:t>
            </a:r>
            <a:r>
              <a:rPr lang="en-US" altLang="ko-KR" smtClean="0"/>
              <a:t>VM</a:t>
            </a:r>
            <a:r>
              <a:rPr lang="ko-KR" altLang="en-US" smtClean="0"/>
              <a:t>의 실행 시간을 가상 시간</a:t>
            </a:r>
            <a:r>
              <a:rPr lang="en-US" altLang="ko-KR" baseline="30000" smtClean="0"/>
              <a:t>VirtualTime</a:t>
            </a:r>
            <a:r>
              <a:rPr lang="ko-KR" altLang="en-US" smtClean="0"/>
              <a:t>으로 모니터링 하여 실효 가상 시간</a:t>
            </a:r>
            <a:r>
              <a:rPr lang="en-US" altLang="ko-KR" baseline="30000" smtClean="0"/>
              <a:t>Effective Virtual Time; EVT</a:t>
            </a:r>
            <a:r>
              <a:rPr lang="ko-KR" altLang="en-US" smtClean="0"/>
              <a:t>이 최소가 되는 스레드를 할당함</a:t>
            </a:r>
            <a:r>
              <a:rPr lang="en-US" altLang="ko-KR" smtClean="0"/>
              <a:t>. </a:t>
            </a:r>
            <a:r>
              <a:rPr lang="ko-KR" altLang="en-US" smtClean="0"/>
              <a:t>가상 시간을 효과적으로 빌릴 수 있으며</a:t>
            </a:r>
            <a:r>
              <a:rPr lang="en-US" altLang="ko-KR" smtClean="0"/>
              <a:t>, </a:t>
            </a:r>
            <a:r>
              <a:rPr lang="ko-KR" altLang="en-US" smtClean="0"/>
              <a:t>장기적인 </a:t>
            </a:r>
            <a:r>
              <a:rPr lang="en-US" altLang="ko-KR" smtClean="0"/>
              <a:t>CPU </a:t>
            </a:r>
            <a:r>
              <a:rPr lang="ko-KR" altLang="en-US" smtClean="0"/>
              <a:t>분할에 지장을 주지 않음</a:t>
            </a:r>
            <a:r>
              <a:rPr lang="en-US" altLang="ko-KR" smtClean="0"/>
              <a:t>.</a:t>
            </a:r>
          </a:p>
          <a:p>
            <a:pPr lvl="3"/>
            <a:r>
              <a:rPr lang="en-US" altLang="ko-KR" smtClean="0"/>
              <a:t>SEDF</a:t>
            </a:r>
            <a:r>
              <a:rPr lang="en-US" altLang="ko-KR" baseline="30000" smtClean="0"/>
              <a:t>Simple Earliest Deadline First </a:t>
            </a:r>
            <a:r>
              <a:rPr lang="ko-KR" altLang="en-US" smtClean="0"/>
              <a:t>스케줄링 </a:t>
            </a:r>
            <a:r>
              <a:rPr lang="en-US" altLang="ko-KR" smtClean="0"/>
              <a:t>: EDF</a:t>
            </a:r>
            <a:r>
              <a:rPr lang="en-US" altLang="ko-KR" baseline="30000" smtClean="0"/>
              <a:t>Earliest Deadline First </a:t>
            </a:r>
            <a:r>
              <a:rPr lang="ko-KR" altLang="en-US" smtClean="0"/>
              <a:t>스케줄링 알고리즘을 사용한 실시간 스케줄링</a:t>
            </a:r>
            <a:r>
              <a:rPr lang="en-US" altLang="ko-KR" smtClean="0"/>
              <a:t>.</a:t>
            </a:r>
          </a:p>
          <a:p>
            <a:pPr lvl="3"/>
            <a:r>
              <a:rPr lang="ko-KR" altLang="en-US" smtClean="0"/>
              <a:t>크레딧</a:t>
            </a:r>
            <a:r>
              <a:rPr lang="en-US" altLang="ko-KR" baseline="30000" smtClean="0"/>
              <a:t>Credit </a:t>
            </a:r>
            <a:r>
              <a:rPr lang="ko-KR" altLang="en-US" smtClean="0"/>
              <a:t>스케줄링 </a:t>
            </a:r>
            <a:r>
              <a:rPr lang="en-US" altLang="ko-KR" smtClean="0"/>
              <a:t>: </a:t>
            </a:r>
            <a:r>
              <a:rPr lang="ko-KR" altLang="en-US" smtClean="0"/>
              <a:t>비례 공평 분할 스케줄링으로</a:t>
            </a:r>
            <a:r>
              <a:rPr lang="en-US" altLang="ko-KR" smtClean="0"/>
              <a:t>, CPU</a:t>
            </a:r>
            <a:r>
              <a:rPr lang="ko-KR" altLang="en-US" smtClean="0"/>
              <a:t>를 가로질러 </a:t>
            </a:r>
            <a:r>
              <a:rPr lang="en-US" altLang="ko-KR" smtClean="0"/>
              <a:t>VCPU, </a:t>
            </a:r>
            <a:r>
              <a:rPr lang="ko-KR" altLang="en-US" smtClean="0"/>
              <a:t>즉 </a:t>
            </a:r>
            <a:r>
              <a:rPr lang="en-US" altLang="ko-KR" smtClean="0"/>
              <a:t>VM</a:t>
            </a:r>
            <a:r>
              <a:rPr lang="ko-KR" altLang="en-US" smtClean="0"/>
              <a:t>의 자동적인 부하 분산</a:t>
            </a:r>
            <a:r>
              <a:rPr lang="en-US" altLang="ko-KR" baseline="30000" smtClean="0"/>
              <a:t>Load Balancing</a:t>
            </a:r>
            <a:r>
              <a:rPr lang="ko-KR" altLang="en-US" smtClean="0"/>
              <a:t>을 제공</a:t>
            </a:r>
            <a:r>
              <a:rPr lang="en-US" altLang="ko-KR" smtClean="0"/>
              <a:t>.</a:t>
            </a:r>
          </a:p>
        </p:txBody>
      </p:sp>
    </p:spTree>
    <p:extLst>
      <p:ext uri="{BB962C8B-B14F-4D97-AF65-F5344CB8AC3E}">
        <p14:creationId xmlns:p14="http://schemas.microsoft.com/office/powerpoint/2010/main" xmlns="" val="29792630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07 </a:t>
            </a:r>
            <a:r>
              <a:rPr lang="ko-KR" altLang="en-US" dirty="0" err="1" smtClean="0"/>
              <a:t>빅데이터</a:t>
            </a:r>
            <a:r>
              <a:rPr lang="ko-KR" altLang="en-US" dirty="0" smtClean="0"/>
              <a:t> 플랫폼 기술</a:t>
            </a:r>
            <a:endParaRPr lang="ko-KR" altLang="en-US" dirty="0"/>
          </a:p>
        </p:txBody>
      </p:sp>
      <p:sp>
        <p:nvSpPr>
          <p:cNvPr id="6" name="내용 개체 틀 2"/>
          <p:cNvSpPr>
            <a:spLocks noGrp="1"/>
          </p:cNvSpPr>
          <p:nvPr>
            <p:ph sz="quarter" idx="11"/>
          </p:nvPr>
        </p:nvSpPr>
        <p:spPr>
          <a:xfrm>
            <a:off x="179388" y="1052735"/>
            <a:ext cx="8713787" cy="5543705"/>
          </a:xfrm>
        </p:spPr>
        <p:txBody>
          <a:bodyPr>
            <a:normAutofit lnSpcReduction="10000"/>
          </a:bodyPr>
          <a:lstStyle/>
          <a:p>
            <a:r>
              <a:rPr lang="ko-KR" altLang="en-US" dirty="0" smtClean="0"/>
              <a:t>개</a:t>
            </a:r>
            <a:r>
              <a:rPr lang="ko-KR" altLang="en-US" dirty="0"/>
              <a:t>요</a:t>
            </a:r>
            <a:endParaRPr lang="en-US" altLang="ko-KR" dirty="0" smtClean="0"/>
          </a:p>
          <a:p>
            <a:pPr lvl="1"/>
            <a:r>
              <a:rPr lang="ko-KR" altLang="en-US"/>
              <a:t>빅데이터 처리에서 발생하는 부하 종류 </a:t>
            </a:r>
            <a:endParaRPr lang="en-US" altLang="ko-KR" smtClean="0"/>
          </a:p>
          <a:p>
            <a:pPr lvl="2"/>
            <a:r>
              <a:rPr lang="ko-KR" altLang="en-US" smtClean="0"/>
              <a:t>컴퓨팅 </a:t>
            </a:r>
            <a:r>
              <a:rPr lang="ko-KR" altLang="en-US"/>
              <a:t>부하 </a:t>
            </a:r>
            <a:r>
              <a:rPr lang="en-US" altLang="ko-KR" smtClean="0"/>
              <a:t>: </a:t>
            </a:r>
            <a:r>
              <a:rPr lang="ko-KR" altLang="en-US" smtClean="0"/>
              <a:t>빅데이터를 처리하려고 </a:t>
            </a:r>
            <a:r>
              <a:rPr lang="en-US" altLang="ko-KR" smtClean="0"/>
              <a:t>CPU </a:t>
            </a:r>
            <a:r>
              <a:rPr lang="ko-KR" altLang="en-US" smtClean="0"/>
              <a:t>등 자원 소비에서 발생</a:t>
            </a:r>
            <a:r>
              <a:rPr lang="en-US" altLang="ko-KR" smtClean="0"/>
              <a:t>.</a:t>
            </a:r>
            <a:endParaRPr lang="ko-KR" altLang="en-US" smtClean="0"/>
          </a:p>
          <a:p>
            <a:pPr lvl="2"/>
            <a:r>
              <a:rPr lang="ko-KR" altLang="en-US" smtClean="0"/>
              <a:t>저장 부하 </a:t>
            </a:r>
            <a:r>
              <a:rPr lang="en-US" altLang="ko-KR" smtClean="0"/>
              <a:t>: </a:t>
            </a:r>
            <a:r>
              <a:rPr lang="ko-KR" altLang="en-US" smtClean="0"/>
              <a:t>빅데이터 처리 과정의 입력 데이터</a:t>
            </a:r>
            <a:r>
              <a:rPr lang="en-US" altLang="ko-KR" baseline="30000" smtClean="0"/>
              <a:t>Input Data</a:t>
            </a:r>
            <a:r>
              <a:rPr lang="en-US" altLang="ko-KR" smtClean="0"/>
              <a:t>, </a:t>
            </a:r>
            <a:r>
              <a:rPr lang="ko-KR" altLang="en-US" smtClean="0"/>
              <a:t>중간 데이터</a:t>
            </a:r>
            <a:r>
              <a:rPr lang="en-US" altLang="ko-KR" baseline="30000" smtClean="0"/>
              <a:t>Intermediate Data</a:t>
            </a:r>
            <a:r>
              <a:rPr lang="en-US" altLang="ko-KR" smtClean="0"/>
              <a:t>, </a:t>
            </a:r>
            <a:r>
              <a:rPr lang="ko-KR" altLang="en-US" smtClean="0"/>
              <a:t>출력 데이터</a:t>
            </a:r>
            <a:r>
              <a:rPr lang="en-US" altLang="ko-KR" baseline="30000" smtClean="0"/>
              <a:t>Output Data </a:t>
            </a:r>
            <a:r>
              <a:rPr lang="ko-KR" altLang="en-US" smtClean="0"/>
              <a:t>등 저장에서 발생</a:t>
            </a:r>
            <a:r>
              <a:rPr lang="en-US" altLang="ko-KR" smtClean="0"/>
              <a:t>.</a:t>
            </a:r>
          </a:p>
          <a:p>
            <a:pPr lvl="2"/>
            <a:r>
              <a:rPr lang="ko-KR" altLang="en-US" smtClean="0"/>
              <a:t>네트워크 부하 </a:t>
            </a:r>
            <a:r>
              <a:rPr lang="en-US" altLang="ko-KR" smtClean="0"/>
              <a:t>: </a:t>
            </a:r>
            <a:r>
              <a:rPr lang="ko-KR" altLang="en-US" smtClean="0"/>
              <a:t>빅데이터 처리에 사용하는 노드</a:t>
            </a:r>
            <a:r>
              <a:rPr lang="en-US" altLang="ko-KR" baseline="30000" smtClean="0"/>
              <a:t>Node</a:t>
            </a:r>
            <a:r>
              <a:rPr lang="en-US" altLang="ko-KR" smtClean="0"/>
              <a:t> </a:t>
            </a:r>
            <a:r>
              <a:rPr lang="ko-KR" altLang="en-US" smtClean="0"/>
              <a:t>간의 통신에서 발생</a:t>
            </a:r>
            <a:r>
              <a:rPr lang="en-US" altLang="ko-KR" smtClean="0"/>
              <a:t>.</a:t>
            </a:r>
          </a:p>
          <a:p>
            <a:pPr lvl="2"/>
            <a:endParaRPr lang="en-US" altLang="ko-KR" smtClean="0"/>
          </a:p>
          <a:p>
            <a:pPr lvl="1"/>
            <a:r>
              <a:rPr lang="ko-KR" altLang="en-US"/>
              <a:t>빅데이터 플랫폼에서의 해당 부하 </a:t>
            </a:r>
            <a:r>
              <a:rPr lang="ko-KR" altLang="en-US" smtClean="0"/>
              <a:t>제어 예</a:t>
            </a:r>
            <a:endParaRPr lang="en-US" altLang="ko-KR" smtClean="0"/>
          </a:p>
          <a:p>
            <a:pPr lvl="2"/>
            <a:r>
              <a:rPr lang="ko-KR" altLang="en-US"/>
              <a:t>컴퓨터 부하</a:t>
            </a:r>
            <a:r>
              <a:rPr lang="en-US" altLang="ko-KR"/>
              <a:t>: CPU </a:t>
            </a:r>
            <a:r>
              <a:rPr lang="ko-KR" altLang="en-US"/>
              <a:t>성능 향상 및 빅데이터 응용을 실행하는 클러스터</a:t>
            </a:r>
            <a:r>
              <a:rPr lang="en-US" altLang="ko-KR" baseline="30000"/>
              <a:t>Cluster</a:t>
            </a:r>
            <a:r>
              <a:rPr lang="ko-KR" altLang="en-US"/>
              <a:t>에서의 효과적인 자원 할당</a:t>
            </a:r>
            <a:r>
              <a:rPr lang="en-US" altLang="ko-KR"/>
              <a:t>.</a:t>
            </a:r>
          </a:p>
          <a:p>
            <a:pPr lvl="2"/>
            <a:r>
              <a:rPr lang="ko-KR" altLang="en-US"/>
              <a:t>저장 부하</a:t>
            </a:r>
            <a:r>
              <a:rPr lang="en-US" altLang="ko-KR"/>
              <a:t>: </a:t>
            </a:r>
            <a:r>
              <a:rPr lang="ko-KR" altLang="en-US"/>
              <a:t>파일 시스템 개선</a:t>
            </a:r>
            <a:r>
              <a:rPr lang="en-US" altLang="ko-KR"/>
              <a:t>, </a:t>
            </a:r>
            <a:r>
              <a:rPr lang="ko-KR" altLang="en-US"/>
              <a:t>메모리와 파일 시스템의 효과적인 사용</a:t>
            </a:r>
            <a:r>
              <a:rPr lang="en-US" altLang="ko-KR"/>
              <a:t>, </a:t>
            </a:r>
            <a:r>
              <a:rPr lang="ko-KR" altLang="en-US"/>
              <a:t>데이터베이스 기술 향상</a:t>
            </a:r>
            <a:r>
              <a:rPr lang="en-US" altLang="ko-KR"/>
              <a:t>.</a:t>
            </a:r>
          </a:p>
          <a:p>
            <a:pPr lvl="2"/>
            <a:r>
              <a:rPr lang="ko-KR" altLang="en-US"/>
              <a:t>네트워크 부하</a:t>
            </a:r>
            <a:r>
              <a:rPr lang="en-US" altLang="ko-KR"/>
              <a:t>: </a:t>
            </a:r>
            <a:r>
              <a:rPr lang="ko-KR" altLang="en-US"/>
              <a:t>노드 간 대역폭을 효과적으로 분배하거나 네트워크에서 가까운 노드를 선택</a:t>
            </a:r>
            <a:r>
              <a:rPr lang="en-US" altLang="ko-KR" smtClean="0"/>
              <a:t>.</a:t>
            </a:r>
            <a:endParaRPr lang="en-US" altLang="ko-KR"/>
          </a:p>
          <a:p>
            <a:pPr lvl="2"/>
            <a:endParaRPr lang="ko-KR" altLang="en-US" dirty="0"/>
          </a:p>
        </p:txBody>
      </p:sp>
    </p:spTree>
    <p:extLst>
      <p:ext uri="{BB962C8B-B14F-4D97-AF65-F5344CB8AC3E}">
        <p14:creationId xmlns:p14="http://schemas.microsoft.com/office/powerpoint/2010/main" xmlns="" val="659635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normAutofit/>
          </a:bodyPr>
          <a:lstStyle/>
          <a:p>
            <a:pPr lvl="2"/>
            <a:r>
              <a:rPr lang="ko-KR" altLang="en-US" smtClean="0"/>
              <a:t>가상화 </a:t>
            </a:r>
            <a:r>
              <a:rPr lang="ko-KR" altLang="en-US" dirty="0"/>
              <a:t>기반 </a:t>
            </a:r>
            <a:r>
              <a:rPr lang="ko-KR" altLang="en-US" dirty="0" err="1"/>
              <a:t>하이퍼바이저</a:t>
            </a:r>
            <a:r>
              <a:rPr lang="ko-KR" altLang="en-US" dirty="0"/>
              <a:t> </a:t>
            </a:r>
            <a:r>
              <a:rPr lang="ko-KR" altLang="en-US" dirty="0" smtClean="0"/>
              <a:t>스케줄링</a:t>
            </a:r>
            <a:endParaRPr lang="en-US" altLang="ko-KR" dirty="0" smtClean="0"/>
          </a:p>
          <a:p>
            <a:pPr lvl="3"/>
            <a:r>
              <a:rPr lang="ko-KR" altLang="en-US" smtClean="0"/>
              <a:t>빅데이터 및 맵리듀스의 처리를 최적화하는 하이퍼바이저 스케줄링 기법</a:t>
            </a:r>
            <a:r>
              <a:rPr lang="en-US" altLang="ko-KR" smtClean="0"/>
              <a:t>[49], [50], [51]</a:t>
            </a:r>
          </a:p>
          <a:p>
            <a:pPr lvl="4"/>
            <a:r>
              <a:rPr lang="ko-KR" altLang="en-US" smtClean="0"/>
              <a:t>동적 </a:t>
            </a:r>
            <a:r>
              <a:rPr lang="en-US" altLang="ko-KR" smtClean="0"/>
              <a:t>Dom0 </a:t>
            </a:r>
            <a:r>
              <a:rPr lang="ko-KR" altLang="en-US" smtClean="0"/>
              <a:t>가중치 </a:t>
            </a:r>
            <a:r>
              <a:rPr lang="en-US" altLang="ko-KR" smtClean="0"/>
              <a:t>- Dom0</a:t>
            </a:r>
            <a:r>
              <a:rPr lang="ko-KR" altLang="en-US" smtClean="0"/>
              <a:t>은 게스트 도메인</a:t>
            </a:r>
            <a:r>
              <a:rPr lang="en-US" altLang="ko-KR" baseline="30000" smtClean="0"/>
              <a:t>Guest Domain</a:t>
            </a:r>
            <a:r>
              <a:rPr lang="ko-KR" altLang="en-US" smtClean="0"/>
              <a:t>의 생성 및 디스크</a:t>
            </a:r>
            <a:r>
              <a:rPr lang="en-US" altLang="ko-KR" smtClean="0"/>
              <a:t>, </a:t>
            </a:r>
            <a:r>
              <a:rPr lang="ko-KR" altLang="en-US" smtClean="0"/>
              <a:t>네트워크 </a:t>
            </a:r>
            <a:r>
              <a:rPr lang="en-US" altLang="ko-KR" smtClean="0"/>
              <a:t>I/O</a:t>
            </a:r>
            <a:r>
              <a:rPr lang="ko-KR" altLang="en-US" smtClean="0"/>
              <a:t>를관리함</a:t>
            </a:r>
            <a:r>
              <a:rPr lang="en-US" altLang="ko-KR" smtClean="0"/>
              <a:t>.</a:t>
            </a:r>
          </a:p>
          <a:p>
            <a:pPr lvl="4"/>
            <a:r>
              <a:rPr lang="ko-KR" altLang="en-US" smtClean="0"/>
              <a:t>맵리듀스 그룹 스케줄러</a:t>
            </a:r>
            <a:r>
              <a:rPr lang="en-US" altLang="ko-KR" baseline="30000" smtClean="0"/>
              <a:t>MapReduce Group scheduler; MRG </a:t>
            </a:r>
            <a:r>
              <a:rPr lang="en-US" altLang="ko-KR" smtClean="0"/>
              <a:t>- </a:t>
            </a:r>
            <a:r>
              <a:rPr lang="ko-KR" altLang="en-US" smtClean="0"/>
              <a:t>하이퍼바이저 스케줄링을 그룹별 및 그룹 안의 </a:t>
            </a:r>
            <a:r>
              <a:rPr lang="en-US" altLang="ko-KR" smtClean="0"/>
              <a:t>VM</a:t>
            </a:r>
            <a:r>
              <a:rPr lang="ko-KR" altLang="en-US" smtClean="0"/>
              <a:t>별로 수행하면 맵리듀스의 처리 특성을 반영하고 처리 성능도 높아짐</a:t>
            </a:r>
            <a:r>
              <a:rPr lang="en-US" altLang="ko-KR" smtClean="0"/>
              <a:t>.</a:t>
            </a:r>
          </a:p>
          <a:p>
            <a:pPr lvl="4"/>
            <a:r>
              <a:rPr lang="ko-KR" altLang="en-US" smtClean="0"/>
              <a:t>적응적인 디스크 페어 스케줄러 조율 </a:t>
            </a:r>
            <a:r>
              <a:rPr lang="en-US" altLang="ko-KR" smtClean="0"/>
              <a:t>- </a:t>
            </a:r>
            <a:r>
              <a:rPr lang="ko-KR" altLang="en-US" smtClean="0"/>
              <a:t>자원 경쟁으로 </a:t>
            </a:r>
            <a:r>
              <a:rPr lang="en-US" altLang="ko-KR" smtClean="0"/>
              <a:t>VM </a:t>
            </a:r>
            <a:r>
              <a:rPr lang="ko-KR" altLang="en-US" smtClean="0"/>
              <a:t>간섭도 반영할 수 있다는 장점</a:t>
            </a:r>
            <a:r>
              <a:rPr lang="en-US" altLang="ko-KR" smtClean="0"/>
              <a:t>.</a:t>
            </a:r>
            <a:endParaRPr lang="en-US" altLang="ko-KR" dirty="0" smtClean="0"/>
          </a:p>
        </p:txBody>
      </p:sp>
    </p:spTree>
    <p:extLst>
      <p:ext uri="{BB962C8B-B14F-4D97-AF65-F5344CB8AC3E}">
        <p14:creationId xmlns:p14="http://schemas.microsoft.com/office/powerpoint/2010/main" xmlns="" val="15110247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normAutofit/>
          </a:bodyPr>
          <a:lstStyle/>
          <a:p>
            <a:pPr lvl="1"/>
            <a:r>
              <a:rPr lang="ko-KR" altLang="en-US" dirty="0" err="1"/>
              <a:t>클라우드</a:t>
            </a:r>
            <a:r>
              <a:rPr lang="ko-KR" altLang="en-US" dirty="0"/>
              <a:t> 환경에서 처리 </a:t>
            </a:r>
            <a:r>
              <a:rPr lang="ko-KR" altLang="en-US" dirty="0" smtClean="0"/>
              <a:t>기술</a:t>
            </a:r>
            <a:endParaRPr lang="en-US" altLang="ko-KR" dirty="0" smtClean="0"/>
          </a:p>
          <a:p>
            <a:pPr lvl="2"/>
            <a:r>
              <a:rPr lang="ko-KR" altLang="en-US"/>
              <a:t>클라우드 컴퓨팅 기술</a:t>
            </a:r>
          </a:p>
          <a:p>
            <a:pPr lvl="3"/>
            <a:r>
              <a:rPr lang="ko-KR" altLang="en-US"/>
              <a:t>정의</a:t>
            </a:r>
          </a:p>
          <a:p>
            <a:pPr lvl="4"/>
            <a:r>
              <a:rPr lang="ko-KR" altLang="en-US"/>
              <a:t>인터넷을 이용한 서비스로 전달되는 응용 및 해당 서비스를 제공하는 데이터 </a:t>
            </a:r>
            <a:r>
              <a:rPr lang="ko-KR" altLang="en-US" smtClean="0"/>
              <a:t>센터의 </a:t>
            </a:r>
            <a:r>
              <a:rPr lang="ko-KR" altLang="en-US"/>
              <a:t>하드웨어 및 시스템 소프트웨어 </a:t>
            </a:r>
            <a:r>
              <a:rPr lang="en-US" altLang="ko-KR"/>
              <a:t>[53].</a:t>
            </a:r>
          </a:p>
          <a:p>
            <a:pPr lvl="4"/>
            <a:r>
              <a:rPr lang="ko-KR" altLang="en-US"/>
              <a:t>서비스 제공자와 사용자 사이의 협상을 이용한 </a:t>
            </a:r>
            <a:r>
              <a:rPr lang="en-US" altLang="ko-KR"/>
              <a:t>SLA </a:t>
            </a:r>
            <a:r>
              <a:rPr lang="ko-KR" altLang="en-US"/>
              <a:t>기반으로 동적으로 제공되고</a:t>
            </a:r>
            <a:r>
              <a:rPr lang="en-US" altLang="ko-KR"/>
              <a:t>, </a:t>
            </a:r>
            <a:r>
              <a:rPr lang="ko-KR" altLang="en-US"/>
              <a:t>통합된 컴퓨팅 자원 등 상호 연결 및 가상화된 컴퓨터로 된 병렬 분산 시스템 </a:t>
            </a:r>
            <a:r>
              <a:rPr lang="en-US" altLang="ko-KR"/>
              <a:t>[54].</a:t>
            </a:r>
          </a:p>
          <a:p>
            <a:pPr lvl="4"/>
            <a:r>
              <a:rPr lang="ko-KR" altLang="en-US"/>
              <a:t>가상화 및 추상화되고 동적으로 확장될 수 있는 컴퓨팅 파워</a:t>
            </a:r>
            <a:r>
              <a:rPr lang="en-US" altLang="ko-KR"/>
              <a:t>, </a:t>
            </a:r>
            <a:r>
              <a:rPr lang="ko-KR" altLang="en-US"/>
              <a:t>스토리지</a:t>
            </a:r>
            <a:r>
              <a:rPr lang="en-US" altLang="ko-KR"/>
              <a:t>, </a:t>
            </a:r>
            <a:r>
              <a:rPr lang="ko-KR" altLang="en-US"/>
              <a:t>플랫폼 및 서비스를 인터넷으로 외부 사용자에게 제공하는 규모의 경제로 동작하는 대규모 분산 컴퓨팅 패러다임 </a:t>
            </a:r>
            <a:r>
              <a:rPr lang="en-US" altLang="ko-KR"/>
              <a:t>[55].</a:t>
            </a:r>
          </a:p>
          <a:p>
            <a:pPr lvl="3"/>
            <a:r>
              <a:rPr lang="ko-KR" altLang="en-US"/>
              <a:t>특징</a:t>
            </a:r>
          </a:p>
          <a:p>
            <a:pPr lvl="4"/>
            <a:r>
              <a:rPr lang="ko-KR" altLang="en-US"/>
              <a:t>요구에 따라 컴퓨팅 자원을 무한대로 사용할 수 있음</a:t>
            </a:r>
            <a:r>
              <a:rPr lang="en-US" altLang="ko-KR"/>
              <a:t>. </a:t>
            </a:r>
            <a:r>
              <a:rPr lang="ko-KR" altLang="en-US"/>
              <a:t>사용자는 </a:t>
            </a:r>
            <a:r>
              <a:rPr lang="ko-KR" altLang="en-US" smtClean="0"/>
              <a:t>프로비저닝으로 </a:t>
            </a:r>
            <a:r>
              <a:rPr lang="ko-KR" altLang="en-US"/>
              <a:t>한정된 자원을 사용하는 기존 방식에서 벗어나 클라우드 데이터 센터에서 원하는 만큼 컴퓨팅 자원을 사용할 수 있음</a:t>
            </a:r>
            <a:r>
              <a:rPr lang="en-US" altLang="ko-KR"/>
              <a:t>.</a:t>
            </a:r>
          </a:p>
          <a:p>
            <a:pPr lvl="4"/>
            <a:r>
              <a:rPr lang="ko-KR" altLang="en-US"/>
              <a:t>자원 사용의 탄력성 제공</a:t>
            </a:r>
            <a:r>
              <a:rPr lang="en-US" altLang="ko-KR"/>
              <a:t>. </a:t>
            </a:r>
            <a:r>
              <a:rPr lang="ko-KR" altLang="en-US"/>
              <a:t>사용자가 자원을 원하는 만큼 늘리거나 줄일 수 있음</a:t>
            </a:r>
            <a:r>
              <a:rPr lang="en-US" altLang="ko-KR"/>
              <a:t>. </a:t>
            </a:r>
            <a:r>
              <a:rPr lang="ko-KR" altLang="en-US"/>
              <a:t>따라서 </a:t>
            </a:r>
            <a:r>
              <a:rPr lang="en-US" altLang="ko-KR"/>
              <a:t>IT </a:t>
            </a:r>
            <a:r>
              <a:rPr lang="ko-KR" altLang="en-US"/>
              <a:t>산업을 시작하는 회사가 클라우드 컴퓨팅의 탄력성을 이용해 적은 컴퓨팅 자원에서 시작하여 점차 확장하는 방식을 취할 수 있게 되었음</a:t>
            </a:r>
            <a:r>
              <a:rPr lang="en-US" altLang="ko-KR"/>
              <a:t>.</a:t>
            </a:r>
          </a:p>
          <a:p>
            <a:pPr lvl="4"/>
            <a:r>
              <a:rPr lang="ko-KR" altLang="en-US"/>
              <a:t>사용한 만큼 사용료를 지불하는 방식을 취함</a:t>
            </a:r>
            <a:r>
              <a:rPr lang="en-US" altLang="ko-KR"/>
              <a:t>. </a:t>
            </a:r>
            <a:r>
              <a:rPr lang="ko-KR" altLang="en-US"/>
              <a:t>서비스를 비싸게 구매하는 대신 필요할 때마다 </a:t>
            </a:r>
            <a:r>
              <a:rPr lang="en-US" altLang="ko-KR"/>
              <a:t>SaaS </a:t>
            </a:r>
            <a:r>
              <a:rPr lang="ko-KR" altLang="en-US"/>
              <a:t>서비스 제공자의 서비스를 원하는 시간만큼 구매하여 사용하는 등의 구조가 가능하게 됨</a:t>
            </a:r>
            <a:r>
              <a:rPr lang="en-US" altLang="ko-KR"/>
              <a:t>.</a:t>
            </a:r>
          </a:p>
          <a:p>
            <a:pPr lvl="3"/>
            <a:endParaRPr lang="en-US" altLang="ko-KR" dirty="0" smtClean="0"/>
          </a:p>
        </p:txBody>
      </p:sp>
    </p:spTree>
    <p:extLst>
      <p:ext uri="{BB962C8B-B14F-4D97-AF65-F5344CB8AC3E}">
        <p14:creationId xmlns:p14="http://schemas.microsoft.com/office/powerpoint/2010/main" xmlns="" val="16651562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normAutofit/>
          </a:bodyPr>
          <a:lstStyle/>
          <a:p>
            <a:pPr lvl="2"/>
            <a:r>
              <a:rPr lang="ko-KR" altLang="en-US" smtClean="0"/>
              <a:t>클라우드 </a:t>
            </a:r>
            <a:r>
              <a:rPr lang="ko-KR" altLang="en-US" dirty="0"/>
              <a:t>컴퓨팅 </a:t>
            </a:r>
            <a:r>
              <a:rPr lang="ko-KR" altLang="en-US" dirty="0" smtClean="0"/>
              <a:t>기술</a:t>
            </a:r>
            <a:endParaRPr lang="en-US" altLang="ko-KR" dirty="0" smtClean="0"/>
          </a:p>
          <a:p>
            <a:pPr lvl="3"/>
            <a:r>
              <a:rPr lang="ko-KR" altLang="en-US" smtClean="0"/>
              <a:t>분류</a:t>
            </a:r>
            <a:endParaRPr lang="en-US" altLang="ko-KR" smtClean="0"/>
          </a:p>
          <a:p>
            <a:pPr lvl="4"/>
            <a:r>
              <a:rPr lang="en-US" altLang="ko-KR" smtClean="0"/>
              <a:t>IaaS</a:t>
            </a:r>
            <a:r>
              <a:rPr lang="en-US" altLang="ko-KR" baseline="30000" smtClean="0"/>
              <a:t>Infrastructure as a Service  :</a:t>
            </a:r>
            <a:r>
              <a:rPr lang="en-US" altLang="ko-KR" smtClean="0"/>
              <a:t> </a:t>
            </a:r>
            <a:r>
              <a:rPr lang="ko-KR" altLang="en-US" smtClean="0"/>
              <a:t>데이터 센터에 있는 서버</a:t>
            </a:r>
            <a:r>
              <a:rPr lang="en-US" altLang="ko-KR" smtClean="0"/>
              <a:t>, </a:t>
            </a:r>
            <a:r>
              <a:rPr lang="ko-KR" altLang="en-US" smtClean="0"/>
              <a:t>스토리지</a:t>
            </a:r>
            <a:r>
              <a:rPr lang="en-US" altLang="ko-KR" smtClean="0"/>
              <a:t>, </a:t>
            </a:r>
            <a:r>
              <a:rPr lang="ko-KR" altLang="en-US" smtClean="0"/>
              <a:t>네트워크 등 인프라나 자원을 가상화하여 인터넷으로 제공하는 서비스</a:t>
            </a:r>
            <a:r>
              <a:rPr lang="en-US" altLang="ko-KR" smtClean="0"/>
              <a:t>.</a:t>
            </a:r>
          </a:p>
          <a:p>
            <a:pPr lvl="4"/>
            <a:r>
              <a:rPr lang="en-US" altLang="ko-KR"/>
              <a:t>PaaS</a:t>
            </a:r>
            <a:r>
              <a:rPr lang="en-US" altLang="ko-KR" baseline="30000"/>
              <a:t>Platform as a Service - </a:t>
            </a:r>
            <a:r>
              <a:rPr lang="en-US" altLang="ko-KR"/>
              <a:t> </a:t>
            </a:r>
            <a:r>
              <a:rPr lang="ko-KR" altLang="en-US"/>
              <a:t>응용 프로그램의 구축</a:t>
            </a:r>
            <a:r>
              <a:rPr lang="en-US" altLang="ko-KR"/>
              <a:t>, </a:t>
            </a:r>
            <a:r>
              <a:rPr lang="ko-KR" altLang="en-US"/>
              <a:t>테스트 및 설치까지 할 수 있는 통합 개발 환경 을웹으로 제공하는 서비스</a:t>
            </a:r>
            <a:r>
              <a:rPr lang="en-US" altLang="ko-KR"/>
              <a:t>.</a:t>
            </a:r>
          </a:p>
          <a:p>
            <a:pPr lvl="4"/>
            <a:r>
              <a:rPr lang="en-US" altLang="ko-KR"/>
              <a:t>SaaS</a:t>
            </a:r>
            <a:r>
              <a:rPr lang="en-US" altLang="ko-KR" baseline="30000"/>
              <a:t>Software as a Service </a:t>
            </a:r>
            <a:r>
              <a:rPr lang="en-US" altLang="ko-KR"/>
              <a:t>- </a:t>
            </a:r>
            <a:r>
              <a:rPr lang="ko-KR" altLang="en-US"/>
              <a:t>특정 소프트웨어를 인터넷으로 제공하는 서비스</a:t>
            </a:r>
            <a:r>
              <a:rPr lang="en-US" altLang="ko-KR"/>
              <a:t>.</a:t>
            </a:r>
          </a:p>
          <a:p>
            <a:pPr lvl="4"/>
            <a:endParaRPr lang="en-US" altLang="ko-KR" smtClean="0"/>
          </a:p>
          <a:p>
            <a:pPr lvl="2"/>
            <a:endParaRPr lang="en-US" altLang="ko-KR" dirty="0" smtClean="0"/>
          </a:p>
        </p:txBody>
      </p:sp>
    </p:spTree>
    <p:extLst>
      <p:ext uri="{BB962C8B-B14F-4D97-AF65-F5344CB8AC3E}">
        <p14:creationId xmlns:p14="http://schemas.microsoft.com/office/powerpoint/2010/main" xmlns="" val="6086325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normAutofit/>
          </a:bodyPr>
          <a:lstStyle/>
          <a:p>
            <a:pPr lvl="2"/>
            <a:r>
              <a:rPr lang="ko-KR" altLang="en-US" smtClean="0"/>
              <a:t>클라우드 </a:t>
            </a:r>
            <a:r>
              <a:rPr lang="ko-KR" altLang="en-US" dirty="0"/>
              <a:t>에코시스템</a:t>
            </a:r>
            <a:r>
              <a:rPr lang="en-US" altLang="ko-KR" baseline="30000" dirty="0"/>
              <a:t>Ecosystem</a:t>
            </a:r>
            <a:endParaRPr lang="en-US" altLang="ko-KR" baseline="30000" dirty="0" smtClean="0"/>
          </a:p>
          <a:p>
            <a:pPr lvl="3"/>
            <a:r>
              <a:rPr lang="ko-KR" altLang="en-US" dirty="0"/>
              <a:t>기관에 따라 다양하게 </a:t>
            </a:r>
            <a:r>
              <a:rPr lang="ko-KR" altLang="en-US" dirty="0" smtClean="0"/>
              <a:t>정의</a:t>
            </a:r>
            <a:r>
              <a:rPr lang="en-US" altLang="ko-KR" dirty="0" smtClean="0"/>
              <a:t>. </a:t>
            </a:r>
            <a:r>
              <a:rPr lang="ko-KR" altLang="en-US" dirty="0"/>
              <a:t>여기서는 </a:t>
            </a:r>
            <a:r>
              <a:rPr lang="ko-KR" altLang="en-US" dirty="0" err="1"/>
              <a:t>클라우드</a:t>
            </a:r>
            <a:r>
              <a:rPr lang="ko-KR" altLang="en-US" dirty="0"/>
              <a:t> 에코시스템의 </a:t>
            </a:r>
            <a:r>
              <a:rPr lang="ko-KR" altLang="en-US" dirty="0" smtClean="0"/>
              <a:t>구성요소를 </a:t>
            </a:r>
            <a:r>
              <a:rPr lang="ko-KR" altLang="en-US" dirty="0" err="1"/>
              <a:t>클라우드</a:t>
            </a:r>
            <a:r>
              <a:rPr lang="ko-KR" altLang="en-US" dirty="0"/>
              <a:t> 서비스 사용자</a:t>
            </a:r>
            <a:r>
              <a:rPr lang="en-US" altLang="ko-KR" baseline="30000" dirty="0"/>
              <a:t>Cloud Service Consumer; CSC</a:t>
            </a:r>
            <a:r>
              <a:rPr lang="en-US" altLang="ko-KR" dirty="0"/>
              <a:t>, </a:t>
            </a:r>
            <a:r>
              <a:rPr lang="ko-KR" altLang="en-US" dirty="0" err="1"/>
              <a:t>클라우드</a:t>
            </a:r>
            <a:r>
              <a:rPr lang="ko-KR" altLang="en-US" dirty="0"/>
              <a:t> 서비스 브로커</a:t>
            </a:r>
            <a:r>
              <a:rPr lang="en-US" altLang="ko-KR" baseline="30000" dirty="0"/>
              <a:t>Cloud Service Broker; </a:t>
            </a:r>
            <a:r>
              <a:rPr lang="en-US" altLang="ko-KR" baseline="30000" dirty="0" smtClean="0"/>
              <a:t>CSB</a:t>
            </a:r>
            <a:r>
              <a:rPr lang="ko-KR" altLang="en-US" dirty="0" smtClean="0"/>
              <a:t>및 </a:t>
            </a:r>
            <a:r>
              <a:rPr lang="ko-KR" altLang="en-US" dirty="0" err="1"/>
              <a:t>클라우드</a:t>
            </a:r>
            <a:r>
              <a:rPr lang="ko-KR" altLang="en-US" dirty="0"/>
              <a:t> 자원 관리자</a:t>
            </a:r>
            <a:r>
              <a:rPr lang="en-US" altLang="ko-KR" dirty="0"/>
              <a:t>, </a:t>
            </a:r>
            <a:r>
              <a:rPr lang="ko-KR" altLang="en-US" dirty="0" err="1"/>
              <a:t>클라우드</a:t>
            </a:r>
            <a:r>
              <a:rPr lang="ko-KR" altLang="en-US" dirty="0"/>
              <a:t> 서비스 </a:t>
            </a:r>
            <a:r>
              <a:rPr lang="ko-KR" altLang="en-US" dirty="0" smtClean="0"/>
              <a:t>제공자</a:t>
            </a:r>
            <a:r>
              <a:rPr lang="en-US" altLang="ko-KR" baseline="30000" dirty="0"/>
              <a:t>Cloud Service Provider; CSP </a:t>
            </a:r>
            <a:r>
              <a:rPr lang="ko-KR" altLang="en-US" dirty="0"/>
              <a:t>및 </a:t>
            </a:r>
            <a:r>
              <a:rPr lang="ko-KR" altLang="en-US" dirty="0" err="1" smtClean="0"/>
              <a:t>클라우드</a:t>
            </a:r>
            <a:r>
              <a:rPr lang="ko-KR" altLang="en-US" dirty="0" smtClean="0"/>
              <a:t> 자원 제공자로 구분</a:t>
            </a:r>
            <a:r>
              <a:rPr lang="en-US" altLang="ko-KR" dirty="0" smtClean="0"/>
              <a:t>.</a:t>
            </a:r>
          </a:p>
          <a:p>
            <a:pPr lvl="3"/>
            <a:r>
              <a:rPr lang="ko-KR" altLang="en-US" dirty="0" err="1"/>
              <a:t>클라우드</a:t>
            </a:r>
            <a:r>
              <a:rPr lang="ko-KR" altLang="en-US" dirty="0"/>
              <a:t> 환경에서의 자원 관리 문제에는 </a:t>
            </a:r>
            <a:r>
              <a:rPr lang="en-US" altLang="ko-KR" dirty="0"/>
              <a:t>[</a:t>
            </a:r>
            <a:r>
              <a:rPr lang="ko-KR" altLang="en-US" dirty="0"/>
              <a:t>그림 </a:t>
            </a:r>
            <a:r>
              <a:rPr lang="en-US" altLang="ko-KR" dirty="0"/>
              <a:t>7-9]</a:t>
            </a:r>
            <a:r>
              <a:rPr lang="ko-KR" altLang="en-US" dirty="0"/>
              <a:t>와 같이 계산 모델</a:t>
            </a:r>
            <a:r>
              <a:rPr lang="en-US" altLang="ko-KR" dirty="0"/>
              <a:t>, </a:t>
            </a:r>
            <a:r>
              <a:rPr lang="ko-KR" altLang="en-US" dirty="0"/>
              <a:t>데이터 모델</a:t>
            </a:r>
            <a:r>
              <a:rPr lang="en-US" altLang="ko-KR" dirty="0"/>
              <a:t>, </a:t>
            </a:r>
            <a:r>
              <a:rPr lang="ko-KR" altLang="en-US" dirty="0"/>
              <a:t>데이터 </a:t>
            </a:r>
            <a:r>
              <a:rPr lang="ko-KR" altLang="en-US" dirty="0" smtClean="0"/>
              <a:t>지역화</a:t>
            </a:r>
            <a:r>
              <a:rPr lang="en-US" altLang="ko-KR" dirty="0"/>
              <a:t>, </a:t>
            </a:r>
            <a:r>
              <a:rPr lang="ko-KR" altLang="en-US" dirty="0"/>
              <a:t>가상화</a:t>
            </a:r>
            <a:r>
              <a:rPr lang="en-US" altLang="ko-KR" dirty="0"/>
              <a:t>, </a:t>
            </a:r>
            <a:r>
              <a:rPr lang="ko-KR" altLang="en-US" dirty="0"/>
              <a:t>모니터링과 기원 등이 있다</a:t>
            </a:r>
            <a:r>
              <a:rPr lang="en-US" altLang="ko-KR" dirty="0"/>
              <a:t>. [</a:t>
            </a:r>
            <a:r>
              <a:rPr lang="en-US" altLang="ko-KR"/>
              <a:t>54</a:t>
            </a:r>
            <a:r>
              <a:rPr lang="en-US" altLang="ko-KR" smtClean="0"/>
              <a:t>]</a:t>
            </a:r>
          </a:p>
          <a:p>
            <a:pPr lvl="4"/>
            <a:r>
              <a:rPr lang="en-US" altLang="ko-KR"/>
              <a:t>CSC: </a:t>
            </a:r>
            <a:r>
              <a:rPr lang="ko-KR" altLang="en-US"/>
              <a:t>여러 </a:t>
            </a:r>
            <a:r>
              <a:rPr lang="en-US" altLang="ko-KR"/>
              <a:t>CSP</a:t>
            </a:r>
            <a:r>
              <a:rPr lang="ko-KR" altLang="en-US"/>
              <a:t>에 서비스를 요청하고 사용 비용을 지불하여 제공되는 컴퓨팅 자원을 사용</a:t>
            </a:r>
            <a:r>
              <a:rPr lang="en-US" altLang="ko-KR"/>
              <a:t>.</a:t>
            </a:r>
          </a:p>
          <a:p>
            <a:pPr lvl="4"/>
            <a:r>
              <a:rPr lang="en-US" altLang="ko-KR"/>
              <a:t>CSB: CSC</a:t>
            </a:r>
            <a:r>
              <a:rPr lang="ko-KR" altLang="en-US"/>
              <a:t>와 </a:t>
            </a:r>
            <a:r>
              <a:rPr lang="en-US" altLang="ko-KR"/>
              <a:t>CSP </a:t>
            </a:r>
            <a:r>
              <a:rPr lang="ko-KR" altLang="en-US"/>
              <a:t>사이에서 인터페이스 같은 역할을 하는데</a:t>
            </a:r>
            <a:r>
              <a:rPr lang="en-US" altLang="ko-KR"/>
              <a:t>, CSC</a:t>
            </a:r>
            <a:r>
              <a:rPr lang="ko-KR" altLang="en-US"/>
              <a:t>의 요구 사항을 인식하여 사용자에게 필요한 가용 자원을 자원 제공자의 자원에서 찾음</a:t>
            </a:r>
            <a:r>
              <a:rPr lang="en-US" altLang="ko-KR"/>
              <a:t>. CSB</a:t>
            </a:r>
            <a:r>
              <a:rPr lang="ko-KR" altLang="en-US"/>
              <a:t>는 여러 자원 제공자와 계약하여 자원의 상태나 정보를 획득해 자원 스케줄링을 할 때 효율적으로 자원을 찾을 수 있도록 함</a:t>
            </a:r>
            <a:r>
              <a:rPr lang="en-US" altLang="ko-KR"/>
              <a:t>.</a:t>
            </a:r>
          </a:p>
          <a:p>
            <a:pPr lvl="4"/>
            <a:r>
              <a:rPr lang="en-US" altLang="ko-KR"/>
              <a:t>CSP: </a:t>
            </a:r>
            <a:r>
              <a:rPr lang="ko-KR" altLang="en-US"/>
              <a:t>자신이 소유한 데이터 센터 안의 다양한 자원을 </a:t>
            </a:r>
            <a:r>
              <a:rPr lang="en-US" altLang="ko-KR"/>
              <a:t>CSC</a:t>
            </a:r>
            <a:r>
              <a:rPr lang="ko-KR" altLang="en-US"/>
              <a:t>에 제공</a:t>
            </a:r>
            <a:r>
              <a:rPr lang="en-US" altLang="ko-KR"/>
              <a:t>. </a:t>
            </a:r>
            <a:r>
              <a:rPr lang="ko-KR" altLang="en-US"/>
              <a:t>각 </a:t>
            </a:r>
            <a:r>
              <a:rPr lang="en-US" altLang="ko-KR"/>
              <a:t>CSP</a:t>
            </a:r>
            <a:r>
              <a:rPr lang="ko-KR" altLang="en-US"/>
              <a:t>는 자신들의 자원을 위한 과금 정책</a:t>
            </a:r>
            <a:r>
              <a:rPr lang="en-US" altLang="ko-KR"/>
              <a:t>, </a:t>
            </a:r>
            <a:r>
              <a:rPr lang="ko-KR" altLang="en-US"/>
              <a:t>자원 이용 정책 등 다양한 제약 조건을 설정하고</a:t>
            </a:r>
            <a:r>
              <a:rPr lang="en-US" altLang="ko-KR"/>
              <a:t>, </a:t>
            </a:r>
            <a:r>
              <a:rPr lang="ko-KR" altLang="en-US"/>
              <a:t>이를 기반으로 </a:t>
            </a:r>
            <a:r>
              <a:rPr lang="en-US" altLang="ko-KR"/>
              <a:t>CSB</a:t>
            </a:r>
            <a:r>
              <a:rPr lang="ko-KR" altLang="en-US"/>
              <a:t>가 자원을 연결할 수 있도록 함</a:t>
            </a:r>
            <a:r>
              <a:rPr lang="en-US" altLang="ko-KR"/>
              <a:t>.</a:t>
            </a:r>
            <a:r>
              <a:rPr lang="ko-KR" altLang="en-US"/>
              <a:t> </a:t>
            </a:r>
          </a:p>
          <a:p>
            <a:pPr lvl="5"/>
            <a:endParaRPr lang="en-US" altLang="ko-KR" dirty="0" smtClean="0"/>
          </a:p>
        </p:txBody>
      </p:sp>
    </p:spTree>
    <p:extLst>
      <p:ext uri="{BB962C8B-B14F-4D97-AF65-F5344CB8AC3E}">
        <p14:creationId xmlns:p14="http://schemas.microsoft.com/office/powerpoint/2010/main" xmlns="" val="21379836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3" name="내용 개체 틀 2"/>
          <p:cNvSpPr>
            <a:spLocks noGrp="1"/>
          </p:cNvSpPr>
          <p:nvPr>
            <p:ph sz="quarter" idx="11"/>
          </p:nvPr>
        </p:nvSpPr>
        <p:spPr/>
        <p:txBody>
          <a:bodyPr/>
          <a:lstStyle/>
          <a:p>
            <a:pPr lvl="2"/>
            <a:r>
              <a:rPr lang="ko-KR" altLang="en-US"/>
              <a:t>클라우드 에코시스템</a:t>
            </a:r>
            <a:r>
              <a:rPr lang="en-US" altLang="ko-KR" baseline="30000"/>
              <a:t>Ecosystem</a:t>
            </a:r>
          </a:p>
          <a:p>
            <a:pPr lvl="3"/>
            <a:r>
              <a:rPr lang="ko-KR" altLang="en-US"/>
              <a:t>클라우드 환경에서의 자원 관리 문제</a:t>
            </a:r>
            <a:r>
              <a:rPr lang="en-US" altLang="ko-KR"/>
              <a:t>: </a:t>
            </a:r>
            <a:r>
              <a:rPr lang="ko-KR" altLang="en-US"/>
              <a:t>계산 모델</a:t>
            </a:r>
            <a:r>
              <a:rPr lang="en-US" altLang="ko-KR"/>
              <a:t>, </a:t>
            </a:r>
            <a:r>
              <a:rPr lang="ko-KR" altLang="en-US"/>
              <a:t>데이터 모델</a:t>
            </a:r>
            <a:r>
              <a:rPr lang="en-US" altLang="ko-KR"/>
              <a:t>, </a:t>
            </a:r>
            <a:r>
              <a:rPr lang="ko-KR" altLang="en-US"/>
              <a:t>데이터 지역화</a:t>
            </a:r>
            <a:r>
              <a:rPr lang="en-US" altLang="ko-KR"/>
              <a:t>, </a:t>
            </a:r>
            <a:r>
              <a:rPr lang="ko-KR" altLang="en-US"/>
              <a:t>가상화</a:t>
            </a:r>
            <a:r>
              <a:rPr lang="en-US" altLang="ko-KR"/>
              <a:t>, </a:t>
            </a:r>
            <a:r>
              <a:rPr lang="ko-KR" altLang="en-US"/>
              <a:t>모니터링</a:t>
            </a:r>
            <a:r>
              <a:rPr lang="en-US" altLang="ko-KR"/>
              <a:t>, </a:t>
            </a:r>
            <a:r>
              <a:rPr lang="ko-KR" altLang="en-US"/>
              <a:t>기원</a:t>
            </a:r>
            <a:r>
              <a:rPr lang="en-US" altLang="ko-KR"/>
              <a:t>.</a:t>
            </a:r>
          </a:p>
        </p:txBody>
      </p:sp>
      <p:pic>
        <p:nvPicPr>
          <p:cNvPr id="2" name="그림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86535" y="2168860"/>
            <a:ext cx="4320000" cy="4347648"/>
          </a:xfrm>
          <a:prstGeom prst="rect">
            <a:avLst/>
          </a:prstGeom>
        </p:spPr>
      </p:pic>
      <p:pic>
        <p:nvPicPr>
          <p:cNvPr id="5" name="그림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707495" y="3583569"/>
            <a:ext cx="4320000" cy="2035225"/>
          </a:xfrm>
          <a:prstGeom prst="rect">
            <a:avLst/>
          </a:prstGeom>
        </p:spPr>
      </p:pic>
    </p:spTree>
    <p:extLst>
      <p:ext uri="{BB962C8B-B14F-4D97-AF65-F5344CB8AC3E}">
        <p14:creationId xmlns:p14="http://schemas.microsoft.com/office/powerpoint/2010/main" xmlns="" val="5326872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3" name="내용 개체 틀 2"/>
          <p:cNvSpPr>
            <a:spLocks noGrp="1"/>
          </p:cNvSpPr>
          <p:nvPr>
            <p:ph sz="quarter" idx="11"/>
          </p:nvPr>
        </p:nvSpPr>
        <p:spPr/>
        <p:txBody>
          <a:bodyPr/>
          <a:lstStyle/>
          <a:p>
            <a:pPr lvl="2"/>
            <a:r>
              <a:rPr lang="ko-KR" altLang="en-US"/>
              <a:t>클라우드 에코시스템</a:t>
            </a:r>
            <a:r>
              <a:rPr lang="en-US" altLang="ko-KR" baseline="30000"/>
              <a:t>Ecosystem</a:t>
            </a:r>
          </a:p>
          <a:p>
            <a:pPr lvl="3"/>
            <a:r>
              <a:rPr lang="ko-KR" altLang="en-US"/>
              <a:t>클라우드 환경에서 효율적으로 자원을 관리하려면 체계화된 구조가 필수적이며 </a:t>
            </a:r>
            <a:r>
              <a:rPr lang="en-US" altLang="ko-KR" smtClean="0"/>
              <a:t>[</a:t>
            </a:r>
            <a:r>
              <a:rPr lang="ko-KR" altLang="en-US" smtClean="0"/>
              <a:t>그림 </a:t>
            </a:r>
            <a:r>
              <a:rPr lang="en-US" altLang="ko-KR" smtClean="0"/>
              <a:t>7-11]</a:t>
            </a:r>
            <a:r>
              <a:rPr lang="ko-KR" altLang="en-US" smtClean="0"/>
              <a:t>은 </a:t>
            </a:r>
            <a:r>
              <a:rPr lang="ko-KR" altLang="en-US"/>
              <a:t>데이터 센터와 클라우드에서 자원 할당을 지원하는 계층 구조를 나타냄</a:t>
            </a:r>
            <a:r>
              <a:rPr lang="en-US" altLang="ko-KR"/>
              <a:t>.</a:t>
            </a:r>
          </a:p>
        </p:txBody>
      </p:sp>
      <p:pic>
        <p:nvPicPr>
          <p:cNvPr id="6" name="그림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01670" y="2078850"/>
            <a:ext cx="5400000" cy="4699073"/>
          </a:xfrm>
          <a:prstGeom prst="rect">
            <a:avLst/>
          </a:prstGeom>
        </p:spPr>
      </p:pic>
    </p:spTree>
    <p:extLst>
      <p:ext uri="{BB962C8B-B14F-4D97-AF65-F5344CB8AC3E}">
        <p14:creationId xmlns:p14="http://schemas.microsoft.com/office/powerpoint/2010/main" xmlns="" val="40786480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normAutofit/>
          </a:bodyPr>
          <a:lstStyle/>
          <a:p>
            <a:pPr lvl="2"/>
            <a:r>
              <a:rPr lang="ko-KR" altLang="en-US" dirty="0" err="1"/>
              <a:t>클라우드</a:t>
            </a:r>
            <a:r>
              <a:rPr lang="ko-KR" altLang="en-US" dirty="0"/>
              <a:t> 자원 제공자의 자원 관리 </a:t>
            </a:r>
            <a:r>
              <a:rPr lang="ko-KR" altLang="en-US" dirty="0" smtClean="0"/>
              <a:t>기술</a:t>
            </a:r>
            <a:endParaRPr lang="en-US" altLang="ko-KR" dirty="0" smtClean="0"/>
          </a:p>
          <a:p>
            <a:pPr lvl="3"/>
            <a:r>
              <a:rPr lang="ko-KR" altLang="en-US" dirty="0"/>
              <a:t>가상화 기술을 기반으로 하며</a:t>
            </a:r>
            <a:r>
              <a:rPr lang="en-US" altLang="ko-KR" dirty="0"/>
              <a:t>, CSP</a:t>
            </a:r>
            <a:r>
              <a:rPr lang="ko-KR" altLang="en-US" dirty="0"/>
              <a:t>는 자원을 </a:t>
            </a:r>
            <a:r>
              <a:rPr lang="en-US" altLang="ko-KR" dirty="0"/>
              <a:t>VM </a:t>
            </a:r>
            <a:r>
              <a:rPr lang="ko-KR" altLang="en-US" dirty="0"/>
              <a:t>단위로 추상화하여 </a:t>
            </a:r>
            <a:r>
              <a:rPr lang="en-US" altLang="ko-KR" dirty="0"/>
              <a:t>CSC</a:t>
            </a:r>
            <a:r>
              <a:rPr lang="ko-KR" altLang="en-US" dirty="0" smtClean="0"/>
              <a:t>에 제공</a:t>
            </a:r>
            <a:r>
              <a:rPr lang="en-US" altLang="ko-KR" dirty="0" smtClean="0"/>
              <a:t>. </a:t>
            </a:r>
          </a:p>
          <a:p>
            <a:pPr lvl="3"/>
            <a:r>
              <a:rPr lang="ko-KR" altLang="en-US" dirty="0" err="1" smtClean="0"/>
              <a:t>빅데이터</a:t>
            </a:r>
            <a:r>
              <a:rPr lang="ko-KR" altLang="en-US" dirty="0" smtClean="0"/>
              <a:t> </a:t>
            </a:r>
            <a:r>
              <a:rPr lang="ko-KR" altLang="en-US" dirty="0"/>
              <a:t>응용 처리에서 </a:t>
            </a:r>
            <a:r>
              <a:rPr lang="en-US" altLang="ko-KR" dirty="0" err="1"/>
              <a:t>IaaS</a:t>
            </a:r>
            <a:r>
              <a:rPr lang="en-US" altLang="ko-KR" dirty="0"/>
              <a:t> CSP</a:t>
            </a:r>
            <a:r>
              <a:rPr lang="ko-KR" altLang="en-US" dirty="0"/>
              <a:t>는 이를 위한 </a:t>
            </a:r>
            <a:r>
              <a:rPr lang="en-US" altLang="ko-KR" dirty="0"/>
              <a:t>VM</a:t>
            </a:r>
            <a:r>
              <a:rPr lang="ko-KR" altLang="en-US" dirty="0"/>
              <a:t>을 </a:t>
            </a:r>
            <a:r>
              <a:rPr lang="en-US" altLang="ko-KR" dirty="0"/>
              <a:t>CSC</a:t>
            </a:r>
            <a:r>
              <a:rPr lang="ko-KR" altLang="en-US" dirty="0"/>
              <a:t>나 </a:t>
            </a:r>
            <a:r>
              <a:rPr lang="en-US" altLang="ko-KR" dirty="0" err="1" smtClean="0"/>
              <a:t>PaaS</a:t>
            </a:r>
            <a:r>
              <a:rPr lang="en-US" altLang="ko-KR" baseline="30000" dirty="0" err="1" smtClean="0"/>
              <a:t>Platform</a:t>
            </a:r>
            <a:r>
              <a:rPr lang="en-US" altLang="ko-KR" baseline="30000" dirty="0" smtClean="0"/>
              <a:t> </a:t>
            </a:r>
            <a:r>
              <a:rPr lang="en-US" altLang="ko-KR" baseline="30000" dirty="0"/>
              <a:t>as a Service </a:t>
            </a:r>
            <a:r>
              <a:rPr lang="ko-KR" altLang="en-US" dirty="0" smtClean="0"/>
              <a:t>및 </a:t>
            </a:r>
            <a:r>
              <a:rPr lang="en-US" altLang="ko-KR" dirty="0" err="1" smtClean="0"/>
              <a:t>SaaS</a:t>
            </a:r>
            <a:r>
              <a:rPr lang="en-US" altLang="ko-KR" baseline="30000" dirty="0" err="1" smtClean="0"/>
              <a:t>Software</a:t>
            </a:r>
            <a:r>
              <a:rPr lang="en-US" altLang="ko-KR" baseline="30000" dirty="0" smtClean="0"/>
              <a:t> </a:t>
            </a:r>
            <a:r>
              <a:rPr lang="en-US" altLang="ko-KR" baseline="30000" dirty="0"/>
              <a:t>as a Service </a:t>
            </a:r>
            <a:r>
              <a:rPr lang="ko-KR" altLang="en-US" dirty="0"/>
              <a:t>제공자에게 공급하는 역할을 함</a:t>
            </a:r>
            <a:r>
              <a:rPr lang="en-US" altLang="ko-KR" dirty="0" smtClean="0"/>
              <a:t>.</a:t>
            </a:r>
          </a:p>
          <a:p>
            <a:pPr lvl="3"/>
            <a:r>
              <a:rPr lang="en-US" altLang="ko-KR" dirty="0"/>
              <a:t>VM </a:t>
            </a:r>
            <a:r>
              <a:rPr lang="ko-KR" altLang="en-US" dirty="0"/>
              <a:t>배치는 상자 채우기 문제</a:t>
            </a:r>
            <a:r>
              <a:rPr lang="en-US" altLang="ko-KR" baseline="30000" dirty="0"/>
              <a:t>Bin Packing Problem</a:t>
            </a:r>
            <a:r>
              <a:rPr lang="ko-KR" altLang="en-US" dirty="0"/>
              <a:t>로 치환이 가능하며</a:t>
            </a:r>
            <a:r>
              <a:rPr lang="en-US" altLang="ko-KR" dirty="0"/>
              <a:t>, </a:t>
            </a:r>
            <a:r>
              <a:rPr lang="ko-KR" altLang="en-US" dirty="0"/>
              <a:t>전통적으로 다음과 </a:t>
            </a:r>
            <a:r>
              <a:rPr lang="ko-KR" altLang="en-US" dirty="0" smtClean="0"/>
              <a:t>같은 알고리즘을 </a:t>
            </a:r>
            <a:r>
              <a:rPr lang="ko-KR" altLang="en-US" dirty="0"/>
              <a:t>사용한다</a:t>
            </a:r>
            <a:r>
              <a:rPr lang="en-US" altLang="ko-KR" dirty="0"/>
              <a:t>. [62</a:t>
            </a:r>
            <a:r>
              <a:rPr lang="en-US" altLang="ko-KR" dirty="0" smtClean="0"/>
              <a:t>]</a:t>
            </a:r>
          </a:p>
          <a:p>
            <a:pPr lvl="4"/>
            <a:r>
              <a:rPr lang="ko-KR" altLang="en-US" dirty="0"/>
              <a:t>최초 적합</a:t>
            </a:r>
            <a:r>
              <a:rPr lang="en-US" altLang="ko-KR" baseline="30000" dirty="0"/>
              <a:t>First Fit </a:t>
            </a:r>
            <a:r>
              <a:rPr lang="en-US" altLang="ko-KR" dirty="0"/>
              <a:t>: </a:t>
            </a:r>
            <a:r>
              <a:rPr lang="ko-KR" altLang="en-US" dirty="0" err="1"/>
              <a:t>노드의</a:t>
            </a:r>
            <a:r>
              <a:rPr lang="ko-KR" altLang="en-US" dirty="0"/>
              <a:t> 순서를 정하고 </a:t>
            </a:r>
            <a:r>
              <a:rPr lang="ko-KR" altLang="en-US" dirty="0" err="1"/>
              <a:t>노드</a:t>
            </a:r>
            <a:r>
              <a:rPr lang="ko-KR" altLang="en-US" dirty="0"/>
              <a:t> 중 </a:t>
            </a:r>
            <a:r>
              <a:rPr lang="en-US" altLang="ko-KR" dirty="0"/>
              <a:t>VM </a:t>
            </a:r>
            <a:r>
              <a:rPr lang="ko-KR" altLang="en-US" dirty="0"/>
              <a:t>배치가 가능한 첫 번째 </a:t>
            </a:r>
            <a:r>
              <a:rPr lang="ko-KR" altLang="en-US" dirty="0" err="1"/>
              <a:t>노드에</a:t>
            </a:r>
            <a:r>
              <a:rPr lang="ko-KR" altLang="en-US" dirty="0"/>
              <a:t> </a:t>
            </a:r>
            <a:r>
              <a:rPr lang="ko-KR" altLang="en-US" dirty="0" smtClean="0"/>
              <a:t>할당</a:t>
            </a:r>
            <a:r>
              <a:rPr lang="en-US" altLang="ko-KR" dirty="0" smtClean="0"/>
              <a:t>.</a:t>
            </a:r>
            <a:endParaRPr lang="en-US" altLang="ko-KR" dirty="0"/>
          </a:p>
          <a:p>
            <a:pPr lvl="4"/>
            <a:r>
              <a:rPr lang="ko-KR" altLang="en-US" dirty="0" smtClean="0"/>
              <a:t>최소 </a:t>
            </a:r>
            <a:r>
              <a:rPr lang="ko-KR" altLang="en-US" dirty="0"/>
              <a:t>용량 적합</a:t>
            </a:r>
            <a:r>
              <a:rPr lang="en-US" altLang="ko-KR" baseline="30000" dirty="0"/>
              <a:t>Least-Full First </a:t>
            </a:r>
            <a:r>
              <a:rPr lang="en-US" altLang="ko-KR" dirty="0"/>
              <a:t>: </a:t>
            </a:r>
            <a:r>
              <a:rPr lang="ko-KR" altLang="en-US" dirty="0"/>
              <a:t>작업 배치가 가능한 </a:t>
            </a:r>
            <a:r>
              <a:rPr lang="ko-KR" altLang="en-US" dirty="0" err="1"/>
              <a:t>노드</a:t>
            </a:r>
            <a:r>
              <a:rPr lang="ko-KR" altLang="en-US" dirty="0"/>
              <a:t> 중 가장 자원 사용률이 낮은 </a:t>
            </a:r>
            <a:r>
              <a:rPr lang="ko-KR" altLang="en-US" dirty="0" err="1"/>
              <a:t>노드에</a:t>
            </a:r>
            <a:r>
              <a:rPr lang="ko-KR" altLang="en-US" dirty="0"/>
              <a:t> </a:t>
            </a:r>
            <a:r>
              <a:rPr lang="ko-KR" altLang="en-US" dirty="0" smtClean="0"/>
              <a:t>할당</a:t>
            </a:r>
            <a:r>
              <a:rPr lang="en-US" altLang="ko-KR" dirty="0" smtClean="0"/>
              <a:t>.</a:t>
            </a:r>
            <a:endParaRPr lang="en-US" altLang="ko-KR" dirty="0"/>
          </a:p>
          <a:p>
            <a:pPr lvl="4"/>
            <a:r>
              <a:rPr lang="ko-KR" altLang="en-US" dirty="0" smtClean="0"/>
              <a:t>최대 </a:t>
            </a:r>
            <a:r>
              <a:rPr lang="ko-KR" altLang="en-US" dirty="0"/>
              <a:t>용량 적합</a:t>
            </a:r>
            <a:r>
              <a:rPr lang="en-US" altLang="ko-KR" baseline="30000" dirty="0"/>
              <a:t>Most-Full First </a:t>
            </a:r>
            <a:r>
              <a:rPr lang="en-US" altLang="ko-KR" dirty="0"/>
              <a:t>: </a:t>
            </a:r>
            <a:r>
              <a:rPr lang="ko-KR" altLang="en-US" dirty="0"/>
              <a:t>작업 배치가 가능한 </a:t>
            </a:r>
            <a:r>
              <a:rPr lang="ko-KR" altLang="en-US" dirty="0" err="1"/>
              <a:t>노드</a:t>
            </a:r>
            <a:r>
              <a:rPr lang="ko-KR" altLang="en-US" dirty="0"/>
              <a:t> 중 가장 자원 사용률이 높은 </a:t>
            </a:r>
            <a:r>
              <a:rPr lang="ko-KR" altLang="en-US" dirty="0" err="1"/>
              <a:t>노드에</a:t>
            </a:r>
            <a:r>
              <a:rPr lang="ko-KR" altLang="en-US" dirty="0"/>
              <a:t> </a:t>
            </a:r>
            <a:r>
              <a:rPr lang="ko-KR" altLang="en-US" dirty="0" smtClean="0"/>
              <a:t>할당</a:t>
            </a:r>
            <a:r>
              <a:rPr lang="en-US" altLang="ko-KR" dirty="0" smtClean="0"/>
              <a:t>.</a:t>
            </a:r>
            <a:endParaRPr lang="en-US" altLang="ko-KR" dirty="0"/>
          </a:p>
          <a:p>
            <a:pPr lvl="4"/>
            <a:r>
              <a:rPr lang="ko-KR" altLang="en-US" dirty="0" smtClean="0"/>
              <a:t>다음 </a:t>
            </a:r>
            <a:r>
              <a:rPr lang="ko-KR" altLang="en-US" dirty="0"/>
              <a:t>최초 적합</a:t>
            </a:r>
            <a:r>
              <a:rPr lang="en-US" altLang="ko-KR" baseline="30000" dirty="0"/>
              <a:t>Next Fit </a:t>
            </a:r>
            <a:r>
              <a:rPr lang="en-US" altLang="ko-KR" dirty="0"/>
              <a:t>: </a:t>
            </a:r>
            <a:r>
              <a:rPr lang="ko-KR" altLang="en-US" dirty="0" err="1"/>
              <a:t>노드의</a:t>
            </a:r>
            <a:r>
              <a:rPr lang="ko-KR" altLang="en-US" dirty="0"/>
              <a:t> 순서를 정하고 </a:t>
            </a:r>
            <a:r>
              <a:rPr lang="ko-KR" altLang="en-US" dirty="0" err="1"/>
              <a:t>노드</a:t>
            </a:r>
            <a:r>
              <a:rPr lang="ko-KR" altLang="en-US" dirty="0"/>
              <a:t> 중 이전 작업에 배치되었던 </a:t>
            </a:r>
            <a:r>
              <a:rPr lang="ko-KR" altLang="en-US" dirty="0" err="1"/>
              <a:t>노드</a:t>
            </a:r>
            <a:r>
              <a:rPr lang="ko-KR" altLang="en-US" dirty="0"/>
              <a:t> 이후의 </a:t>
            </a:r>
            <a:r>
              <a:rPr lang="en-US" altLang="ko-KR" dirty="0"/>
              <a:t>VM </a:t>
            </a:r>
            <a:r>
              <a:rPr lang="ko-KR" altLang="en-US" dirty="0"/>
              <a:t>배치가 </a:t>
            </a:r>
            <a:r>
              <a:rPr lang="ko-KR" altLang="en-US" dirty="0" smtClean="0"/>
              <a:t>가능한 </a:t>
            </a:r>
            <a:r>
              <a:rPr lang="ko-KR" altLang="en-US" dirty="0"/>
              <a:t>첫 번째 </a:t>
            </a:r>
            <a:r>
              <a:rPr lang="ko-KR" altLang="en-US" dirty="0" err="1"/>
              <a:t>노드에</a:t>
            </a:r>
            <a:r>
              <a:rPr lang="ko-KR" altLang="en-US" dirty="0"/>
              <a:t> </a:t>
            </a:r>
            <a:r>
              <a:rPr lang="ko-KR" altLang="en-US" dirty="0" smtClean="0"/>
              <a:t>할당</a:t>
            </a:r>
            <a:r>
              <a:rPr lang="en-US" altLang="ko-KR" dirty="0" smtClean="0"/>
              <a:t>.</a:t>
            </a:r>
            <a:endParaRPr lang="en-US" altLang="ko-KR" dirty="0"/>
          </a:p>
          <a:p>
            <a:pPr lvl="4"/>
            <a:r>
              <a:rPr lang="ko-KR" altLang="en-US" dirty="0" smtClean="0"/>
              <a:t>임의 </a:t>
            </a:r>
            <a:r>
              <a:rPr lang="ko-KR" altLang="en-US" dirty="0"/>
              <a:t>배치</a:t>
            </a:r>
            <a:r>
              <a:rPr lang="en-US" altLang="ko-KR" baseline="30000" dirty="0"/>
              <a:t>Random</a:t>
            </a:r>
            <a:r>
              <a:rPr lang="en-US" altLang="ko-KR" dirty="0"/>
              <a:t> : </a:t>
            </a:r>
            <a:r>
              <a:rPr lang="ko-KR" altLang="en-US" dirty="0"/>
              <a:t>작업 배치가 가능한 </a:t>
            </a:r>
            <a:r>
              <a:rPr lang="ko-KR" altLang="en-US" dirty="0" err="1"/>
              <a:t>노드</a:t>
            </a:r>
            <a:r>
              <a:rPr lang="ko-KR" altLang="en-US" dirty="0"/>
              <a:t> 중 임의의 </a:t>
            </a:r>
            <a:r>
              <a:rPr lang="ko-KR" altLang="en-US" dirty="0" err="1"/>
              <a:t>노드에</a:t>
            </a:r>
            <a:r>
              <a:rPr lang="ko-KR" altLang="en-US" dirty="0"/>
              <a:t> </a:t>
            </a:r>
            <a:r>
              <a:rPr lang="ko-KR" altLang="en-US" dirty="0" smtClean="0"/>
              <a:t>할당</a:t>
            </a:r>
            <a:r>
              <a:rPr lang="en-US" altLang="ko-KR" dirty="0" smtClean="0"/>
              <a:t>.</a:t>
            </a:r>
            <a:endParaRPr lang="en-US" altLang="ko-KR" dirty="0"/>
          </a:p>
          <a:p>
            <a:pPr lvl="4"/>
            <a:r>
              <a:rPr lang="ko-KR" altLang="en-US" dirty="0" err="1" smtClean="0"/>
              <a:t>노드</a:t>
            </a:r>
            <a:r>
              <a:rPr lang="ko-KR" altLang="en-US" dirty="0" smtClean="0"/>
              <a:t> </a:t>
            </a:r>
            <a:r>
              <a:rPr lang="ko-KR" altLang="en-US" dirty="0"/>
              <a:t>분류 및 패킹</a:t>
            </a:r>
            <a:r>
              <a:rPr lang="en-US" altLang="ko-KR" baseline="30000" dirty="0"/>
              <a:t>Tag &amp; Pack </a:t>
            </a:r>
            <a:r>
              <a:rPr lang="en-US" altLang="ko-KR" dirty="0"/>
              <a:t>: VM </a:t>
            </a:r>
            <a:r>
              <a:rPr lang="ko-KR" altLang="en-US" dirty="0"/>
              <a:t>종류에 따라 </a:t>
            </a:r>
            <a:r>
              <a:rPr lang="ko-KR" altLang="en-US" dirty="0" err="1"/>
              <a:t>노드를</a:t>
            </a:r>
            <a:r>
              <a:rPr lang="ko-KR" altLang="en-US" dirty="0"/>
              <a:t> 분류하고 해당 </a:t>
            </a:r>
            <a:r>
              <a:rPr lang="en-US" altLang="ko-KR" dirty="0"/>
              <a:t>VM </a:t>
            </a:r>
            <a:r>
              <a:rPr lang="ko-KR" altLang="en-US" dirty="0"/>
              <a:t>종류를 배치할 </a:t>
            </a:r>
            <a:r>
              <a:rPr lang="ko-KR" altLang="en-US" dirty="0" err="1"/>
              <a:t>노드</a:t>
            </a:r>
            <a:r>
              <a:rPr lang="ko-KR" altLang="en-US" dirty="0"/>
              <a:t> </a:t>
            </a:r>
            <a:r>
              <a:rPr lang="ko-KR" altLang="en-US" dirty="0" err="1" smtClean="0"/>
              <a:t>중작업</a:t>
            </a:r>
            <a:r>
              <a:rPr lang="ko-KR" altLang="en-US" dirty="0" smtClean="0"/>
              <a:t> 배치가 가능한 </a:t>
            </a:r>
            <a:r>
              <a:rPr lang="ko-KR" altLang="en-US" dirty="0"/>
              <a:t>첫 번째 </a:t>
            </a:r>
            <a:r>
              <a:rPr lang="en-US" altLang="ko-KR" dirty="0"/>
              <a:t>VM</a:t>
            </a:r>
            <a:r>
              <a:rPr lang="ko-KR" altLang="en-US" dirty="0"/>
              <a:t>에 </a:t>
            </a:r>
            <a:r>
              <a:rPr lang="ko-KR" altLang="en-US" dirty="0" smtClean="0"/>
              <a:t>할당</a:t>
            </a:r>
            <a:r>
              <a:rPr lang="en-US" altLang="ko-KR" dirty="0" smtClean="0"/>
              <a:t>.</a:t>
            </a:r>
          </a:p>
          <a:p>
            <a:pPr lvl="3"/>
            <a:r>
              <a:rPr lang="ko-KR" altLang="en-US" dirty="0" err="1"/>
              <a:t>클라우드</a:t>
            </a:r>
            <a:r>
              <a:rPr lang="ko-KR" altLang="en-US" dirty="0"/>
              <a:t> 서비스는 자원 관리 측면에서 다음과 같은 사항을 추가로 요구한다 </a:t>
            </a:r>
            <a:r>
              <a:rPr lang="en-US" altLang="ko-KR" dirty="0"/>
              <a:t>.[53</a:t>
            </a:r>
            <a:r>
              <a:rPr lang="en-US" altLang="ko-KR" dirty="0" smtClean="0"/>
              <a:t>],[64]</a:t>
            </a:r>
          </a:p>
          <a:p>
            <a:pPr lvl="4"/>
            <a:r>
              <a:rPr lang="ko-KR" altLang="en-US" dirty="0"/>
              <a:t>다중 혹은 이종 환경에서 상호 </a:t>
            </a:r>
            <a:r>
              <a:rPr lang="ko-KR" altLang="en-US" dirty="0" err="1"/>
              <a:t>운용성</a:t>
            </a:r>
            <a:r>
              <a:rPr lang="ko-KR" altLang="en-US" baseline="30000" dirty="0"/>
              <a:t> </a:t>
            </a:r>
            <a:r>
              <a:rPr lang="en-US" altLang="ko-KR" baseline="30000" dirty="0" smtClean="0"/>
              <a:t>Interoperability </a:t>
            </a:r>
            <a:r>
              <a:rPr lang="en-US" altLang="ko-KR" dirty="0" smtClean="0"/>
              <a:t>: </a:t>
            </a:r>
            <a:r>
              <a:rPr lang="ko-KR" altLang="en-US" dirty="0"/>
              <a:t>다중 </a:t>
            </a:r>
            <a:r>
              <a:rPr lang="ko-KR" altLang="en-US" dirty="0" err="1"/>
              <a:t>클라우드</a:t>
            </a:r>
            <a:r>
              <a:rPr lang="ko-KR" altLang="en-US" dirty="0"/>
              <a:t> 및 이종 </a:t>
            </a:r>
            <a:r>
              <a:rPr lang="ko-KR" altLang="en-US" dirty="0" err="1"/>
              <a:t>클라우드에서</a:t>
            </a:r>
            <a:r>
              <a:rPr lang="ko-KR" altLang="en-US" dirty="0"/>
              <a:t> </a:t>
            </a:r>
            <a:r>
              <a:rPr lang="ko-KR" altLang="en-US" dirty="0" err="1" smtClean="0"/>
              <a:t>브로커링이나</a:t>
            </a:r>
            <a:r>
              <a:rPr lang="ko-KR" altLang="en-US" dirty="0" smtClean="0"/>
              <a:t> </a:t>
            </a:r>
            <a:r>
              <a:rPr lang="ko-KR" altLang="en-US" dirty="0" err="1"/>
              <a:t>클라우드</a:t>
            </a:r>
            <a:r>
              <a:rPr lang="ko-KR" altLang="en-US" dirty="0"/>
              <a:t> 연합</a:t>
            </a:r>
            <a:r>
              <a:rPr lang="en-US" altLang="ko-KR" baseline="30000" dirty="0"/>
              <a:t>Cloud Federation </a:t>
            </a:r>
            <a:r>
              <a:rPr lang="en-US" altLang="ko-KR" dirty="0"/>
              <a:t>[65], [66]</a:t>
            </a:r>
            <a:r>
              <a:rPr lang="ko-KR" altLang="en-US" dirty="0"/>
              <a:t>을 이용한 자원 및 서비스의 상호 </a:t>
            </a:r>
            <a:r>
              <a:rPr lang="ko-KR" altLang="en-US" dirty="0" smtClean="0"/>
              <a:t>운용</a:t>
            </a:r>
            <a:endParaRPr lang="en-US" altLang="ko-KR" dirty="0" smtClean="0"/>
          </a:p>
          <a:p>
            <a:pPr marL="984250" lvl="4" indent="0">
              <a:buNone/>
            </a:pPr>
            <a:r>
              <a:rPr lang="en-US" altLang="ko-KR" dirty="0"/>
              <a:t>	</a:t>
            </a:r>
            <a:r>
              <a:rPr lang="en-US" altLang="ko-KR" dirty="0" smtClean="0"/>
              <a:t>- </a:t>
            </a:r>
            <a:r>
              <a:rPr lang="ko-KR" altLang="en-US" dirty="0"/>
              <a:t>자원의 가상화</a:t>
            </a:r>
            <a:r>
              <a:rPr lang="en-US" altLang="ko-KR" baseline="30000" dirty="0"/>
              <a:t>Resource Virtualization </a:t>
            </a:r>
            <a:r>
              <a:rPr lang="en-US" altLang="ko-KR" dirty="0"/>
              <a:t>: </a:t>
            </a:r>
            <a:r>
              <a:rPr lang="ko-KR" altLang="en-US" dirty="0"/>
              <a:t>이질적인 시스템들과 다양한 자원의 관리를 위한 </a:t>
            </a:r>
            <a:r>
              <a:rPr lang="ko-KR" altLang="en-US" dirty="0" smtClean="0"/>
              <a:t>단일화된</a:t>
            </a:r>
            <a:endParaRPr lang="en-US" altLang="ko-KR" dirty="0" smtClean="0"/>
          </a:p>
          <a:p>
            <a:pPr marL="984250" lvl="4" indent="0">
              <a:buNone/>
            </a:pPr>
            <a:r>
              <a:rPr lang="en-US" altLang="ko-KR" dirty="0"/>
              <a:t> </a:t>
            </a:r>
            <a:r>
              <a:rPr lang="en-US" altLang="ko-KR" dirty="0" smtClean="0"/>
              <a:t>    </a:t>
            </a:r>
            <a:r>
              <a:rPr lang="ko-KR" altLang="en-US" dirty="0" smtClean="0"/>
              <a:t> </a:t>
            </a:r>
            <a:r>
              <a:rPr lang="ko-KR" altLang="en-US" dirty="0"/>
              <a:t>방식 </a:t>
            </a:r>
            <a:r>
              <a:rPr lang="ko-KR" altLang="en-US" dirty="0" smtClean="0"/>
              <a:t>제공</a:t>
            </a:r>
            <a:r>
              <a:rPr lang="en-US" altLang="ko-KR" dirty="0" smtClean="0"/>
              <a:t>.</a:t>
            </a:r>
          </a:p>
        </p:txBody>
      </p:sp>
    </p:spTree>
    <p:extLst>
      <p:ext uri="{BB962C8B-B14F-4D97-AF65-F5344CB8AC3E}">
        <p14:creationId xmlns:p14="http://schemas.microsoft.com/office/powerpoint/2010/main" xmlns="" val="8491855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normAutofit/>
          </a:bodyPr>
          <a:lstStyle/>
          <a:p>
            <a:pPr marL="984250" lvl="4" indent="0">
              <a:buNone/>
            </a:pPr>
            <a:r>
              <a:rPr lang="en-US" altLang="ko-KR" dirty="0" smtClean="0"/>
              <a:t>	- </a:t>
            </a:r>
            <a:r>
              <a:rPr lang="ko-KR" altLang="en-US" dirty="0"/>
              <a:t>공통 관리 기능</a:t>
            </a:r>
            <a:r>
              <a:rPr lang="en-US" altLang="ko-KR" baseline="30000" dirty="0"/>
              <a:t>Common Management Capabilities </a:t>
            </a:r>
            <a:r>
              <a:rPr lang="en-US" altLang="ko-KR" dirty="0"/>
              <a:t>: </a:t>
            </a:r>
            <a:r>
              <a:rPr lang="ko-KR" altLang="en-US" dirty="0" err="1"/>
              <a:t>이기종</a:t>
            </a:r>
            <a:r>
              <a:rPr lang="ko-KR" altLang="en-US" dirty="0"/>
              <a:t> 간의 관리 및 통제를 간단히 하고</a:t>
            </a:r>
            <a:r>
              <a:rPr lang="en-US" altLang="ko-KR" dirty="0"/>
              <a:t>, </a:t>
            </a:r>
            <a:r>
              <a:rPr lang="ko-KR" altLang="en-US" dirty="0"/>
              <a:t>균일화 </a:t>
            </a:r>
            <a:r>
              <a:rPr lang="ko-KR" altLang="en-US" dirty="0" smtClean="0"/>
              <a:t>및</a:t>
            </a:r>
            <a:endParaRPr lang="en-US" altLang="ko-KR" dirty="0" smtClean="0"/>
          </a:p>
          <a:p>
            <a:pPr marL="984250" lvl="4" indent="0">
              <a:buNone/>
            </a:pPr>
            <a:r>
              <a:rPr lang="en-US" altLang="ko-KR" dirty="0"/>
              <a:t> </a:t>
            </a:r>
            <a:r>
              <a:rPr lang="en-US" altLang="ko-KR" dirty="0" smtClean="0"/>
              <a:t>    </a:t>
            </a:r>
            <a:r>
              <a:rPr lang="ko-KR" altLang="en-US" dirty="0" smtClean="0"/>
              <a:t> 일관되게 자원을 </a:t>
            </a:r>
            <a:r>
              <a:rPr lang="ko-KR" altLang="en-US" dirty="0"/>
              <a:t>관리하기 위한 </a:t>
            </a:r>
            <a:r>
              <a:rPr lang="ko-KR" altLang="en-US" dirty="0" smtClean="0"/>
              <a:t>관리</a:t>
            </a:r>
            <a:r>
              <a:rPr lang="en-US" altLang="ko-KR" dirty="0" smtClean="0"/>
              <a:t>.</a:t>
            </a:r>
          </a:p>
          <a:p>
            <a:pPr marL="984250" lvl="4" indent="0">
              <a:buNone/>
            </a:pPr>
            <a:r>
              <a:rPr lang="en-US" altLang="ko-KR" dirty="0"/>
              <a:t>	</a:t>
            </a:r>
            <a:r>
              <a:rPr lang="en-US" altLang="ko-KR" dirty="0" smtClean="0"/>
              <a:t>- </a:t>
            </a:r>
            <a:r>
              <a:rPr lang="ko-KR" altLang="en-US" dirty="0"/>
              <a:t>자원의 발견 및 요청</a:t>
            </a:r>
            <a:r>
              <a:rPr lang="en-US" altLang="ko-KR" baseline="30000" dirty="0"/>
              <a:t>Resource Discovery and Query </a:t>
            </a:r>
            <a:r>
              <a:rPr lang="en-US" altLang="ko-KR" dirty="0"/>
              <a:t>: </a:t>
            </a:r>
            <a:r>
              <a:rPr lang="ko-KR" altLang="en-US" dirty="0"/>
              <a:t>동적이며 </a:t>
            </a:r>
            <a:r>
              <a:rPr lang="ko-KR" altLang="en-US" dirty="0" err="1"/>
              <a:t>이기종</a:t>
            </a:r>
            <a:r>
              <a:rPr lang="ko-KR" altLang="en-US" dirty="0"/>
              <a:t> 자원 간에 적합한 속성에 </a:t>
            </a:r>
            <a:r>
              <a:rPr lang="ko-KR" altLang="en-US" dirty="0" smtClean="0"/>
              <a:t>따른</a:t>
            </a:r>
            <a:endParaRPr lang="en-US" altLang="ko-KR" dirty="0" smtClean="0"/>
          </a:p>
          <a:p>
            <a:pPr marL="984250" lvl="4" indent="0">
              <a:buNone/>
            </a:pPr>
            <a:r>
              <a:rPr lang="en-US" altLang="ko-KR" dirty="0"/>
              <a:t> </a:t>
            </a:r>
            <a:r>
              <a:rPr lang="en-US" altLang="ko-KR" dirty="0" smtClean="0"/>
              <a:t>    </a:t>
            </a:r>
            <a:r>
              <a:rPr lang="ko-KR" altLang="en-US" dirty="0" smtClean="0"/>
              <a:t> </a:t>
            </a:r>
            <a:r>
              <a:rPr lang="ko-KR" altLang="en-US" dirty="0"/>
              <a:t>자원 발견 </a:t>
            </a:r>
            <a:r>
              <a:rPr lang="ko-KR" altLang="en-US" dirty="0" smtClean="0"/>
              <a:t>및 검색</a:t>
            </a:r>
            <a:r>
              <a:rPr lang="en-US" altLang="ko-KR" dirty="0" smtClean="0"/>
              <a:t>.</a:t>
            </a:r>
            <a:endParaRPr lang="ko-KR" altLang="en-US" dirty="0"/>
          </a:p>
          <a:p>
            <a:pPr marL="984250" lvl="4" indent="0">
              <a:buNone/>
            </a:pPr>
            <a:r>
              <a:rPr lang="en-US" altLang="ko-KR" dirty="0" smtClean="0"/>
              <a:t>	- </a:t>
            </a:r>
            <a:r>
              <a:rPr lang="ko-KR" altLang="en-US" dirty="0" smtClean="0"/>
              <a:t>표준 </a:t>
            </a:r>
            <a:r>
              <a:rPr lang="ko-KR" altLang="en-US" dirty="0"/>
              <a:t>프로토콜 및 스키마</a:t>
            </a:r>
            <a:r>
              <a:rPr lang="en-US" altLang="ko-KR" baseline="30000" dirty="0"/>
              <a:t>Standard Protocol and Scheme </a:t>
            </a:r>
            <a:r>
              <a:rPr lang="en-US" altLang="ko-KR" dirty="0"/>
              <a:t>: </a:t>
            </a:r>
            <a:r>
              <a:rPr lang="ko-KR" altLang="en-US" dirty="0"/>
              <a:t>자원 및 서비스 간의 상호 </a:t>
            </a:r>
            <a:r>
              <a:rPr lang="ko-KR" altLang="en-US" dirty="0" err="1"/>
              <a:t>운용성을</a:t>
            </a:r>
            <a:r>
              <a:rPr lang="ko-KR" altLang="en-US" dirty="0"/>
              <a:t> 위한 </a:t>
            </a:r>
            <a:r>
              <a:rPr lang="ko-KR" altLang="en-US" dirty="0" smtClean="0"/>
              <a:t>표</a:t>
            </a:r>
            <a:endParaRPr lang="en-US" altLang="ko-KR" dirty="0" smtClean="0"/>
          </a:p>
          <a:p>
            <a:pPr marL="984250" lvl="4" indent="0">
              <a:buNone/>
            </a:pPr>
            <a:r>
              <a:rPr lang="en-US" altLang="ko-KR" dirty="0"/>
              <a:t> </a:t>
            </a:r>
            <a:r>
              <a:rPr lang="en-US" altLang="ko-KR" dirty="0" smtClean="0"/>
              <a:t>     </a:t>
            </a:r>
            <a:r>
              <a:rPr lang="ko-KR" altLang="en-US" dirty="0" smtClean="0"/>
              <a:t>준 </a:t>
            </a:r>
            <a:r>
              <a:rPr lang="ko-KR" altLang="en-US" dirty="0" err="1" smtClean="0"/>
              <a:t>프로토콜및</a:t>
            </a:r>
            <a:r>
              <a:rPr lang="ko-KR" altLang="en-US" dirty="0" smtClean="0"/>
              <a:t> 스키마</a:t>
            </a:r>
            <a:r>
              <a:rPr lang="en-US" altLang="ko-KR" dirty="0" smtClean="0"/>
              <a:t>.</a:t>
            </a:r>
          </a:p>
          <a:p>
            <a:pPr lvl="4"/>
            <a:r>
              <a:rPr lang="en-US" altLang="ko-KR" dirty="0" err="1"/>
              <a:t>QoS</a:t>
            </a:r>
            <a:r>
              <a:rPr lang="en-US" altLang="ko-KR" dirty="0"/>
              <a:t> </a:t>
            </a:r>
            <a:r>
              <a:rPr lang="ko-KR" altLang="en-US" dirty="0"/>
              <a:t>및 </a:t>
            </a:r>
            <a:r>
              <a:rPr lang="en-US" altLang="ko-KR" dirty="0"/>
              <a:t>SLA </a:t>
            </a:r>
            <a:r>
              <a:rPr lang="ko-KR" altLang="en-US" dirty="0"/>
              <a:t>보장 </a:t>
            </a:r>
            <a:r>
              <a:rPr lang="en-US" altLang="ko-KR" dirty="0"/>
              <a:t>: </a:t>
            </a:r>
            <a:r>
              <a:rPr lang="ko-KR" altLang="en-US" dirty="0"/>
              <a:t>성능 감소에 대응하고 </a:t>
            </a:r>
            <a:r>
              <a:rPr lang="en-US" altLang="ko-KR" dirty="0"/>
              <a:t>CSC</a:t>
            </a:r>
            <a:r>
              <a:rPr lang="ko-KR" altLang="en-US" dirty="0"/>
              <a:t>가 원하는 </a:t>
            </a:r>
            <a:r>
              <a:rPr lang="en-US" altLang="ko-KR" dirty="0" err="1"/>
              <a:t>QoS</a:t>
            </a:r>
            <a:r>
              <a:rPr lang="ko-KR" altLang="en-US" dirty="0"/>
              <a:t>를 보장하는 초기 </a:t>
            </a:r>
            <a:r>
              <a:rPr lang="en-US" altLang="ko-KR" dirty="0"/>
              <a:t>VM </a:t>
            </a:r>
            <a:r>
              <a:rPr lang="ko-KR" altLang="en-US" dirty="0" smtClean="0"/>
              <a:t>배치 및 </a:t>
            </a:r>
            <a:r>
              <a:rPr lang="en-US" altLang="ko-KR" dirty="0"/>
              <a:t>VM </a:t>
            </a:r>
            <a:r>
              <a:rPr lang="ko-KR" altLang="en-US" dirty="0"/>
              <a:t>재배치 등 서비스 품질 및 </a:t>
            </a:r>
            <a:r>
              <a:rPr lang="en-US" altLang="ko-KR" dirty="0"/>
              <a:t>SLA </a:t>
            </a:r>
            <a:r>
              <a:rPr lang="ko-KR" altLang="en-US" dirty="0" smtClean="0"/>
              <a:t>보장</a:t>
            </a:r>
            <a:r>
              <a:rPr lang="en-US" altLang="ko-KR" dirty="0" smtClean="0"/>
              <a:t>.</a:t>
            </a:r>
            <a:endParaRPr lang="en-US" altLang="ko-KR" dirty="0"/>
          </a:p>
          <a:p>
            <a:pPr marL="984250" lvl="4" indent="0">
              <a:buNone/>
            </a:pPr>
            <a:r>
              <a:rPr lang="en-US" altLang="ko-KR" dirty="0"/>
              <a:t>	- SLA : </a:t>
            </a:r>
            <a:r>
              <a:rPr lang="ko-KR" altLang="en-US" dirty="0"/>
              <a:t>서비스가 실행되기 이전에 </a:t>
            </a:r>
            <a:r>
              <a:rPr lang="en-US" altLang="ko-KR" dirty="0"/>
              <a:t>CSC</a:t>
            </a:r>
            <a:r>
              <a:rPr lang="ko-KR" altLang="en-US" dirty="0"/>
              <a:t>와 </a:t>
            </a:r>
            <a:r>
              <a:rPr lang="en-US" altLang="ko-KR" dirty="0"/>
              <a:t>CSP </a:t>
            </a:r>
            <a:r>
              <a:rPr lang="ko-KR" altLang="en-US" dirty="0"/>
              <a:t>간의 협의에 따라 체결하는 서비스 </a:t>
            </a:r>
            <a:r>
              <a:rPr lang="ko-KR" altLang="en-US" dirty="0" smtClean="0"/>
              <a:t>수준</a:t>
            </a:r>
            <a:r>
              <a:rPr lang="en-US" altLang="ko-KR" dirty="0" smtClean="0"/>
              <a:t>.</a:t>
            </a:r>
            <a:endParaRPr lang="ko-KR" altLang="en-US" dirty="0"/>
          </a:p>
          <a:p>
            <a:pPr marL="984250" lvl="4" indent="0">
              <a:buNone/>
            </a:pPr>
            <a:r>
              <a:rPr lang="en-US" altLang="ko-KR" dirty="0"/>
              <a:t>	</a:t>
            </a:r>
            <a:r>
              <a:rPr lang="en-US" altLang="ko-KR" dirty="0" smtClean="0"/>
              <a:t>- </a:t>
            </a:r>
            <a:r>
              <a:rPr lang="ko-KR" altLang="en-US" dirty="0" smtClean="0"/>
              <a:t>서비스 </a:t>
            </a:r>
            <a:r>
              <a:rPr lang="ko-KR" altLang="en-US" dirty="0"/>
              <a:t>레벨 달성</a:t>
            </a:r>
            <a:r>
              <a:rPr lang="en-US" altLang="ko-KR" baseline="30000" dirty="0"/>
              <a:t>Service Level Attainment </a:t>
            </a:r>
            <a:r>
              <a:rPr lang="en-US" altLang="ko-KR" dirty="0"/>
              <a:t>: SLA</a:t>
            </a:r>
            <a:r>
              <a:rPr lang="ko-KR" altLang="en-US" dirty="0"/>
              <a:t>로 보장된 </a:t>
            </a:r>
            <a:r>
              <a:rPr lang="en-US" altLang="ko-KR" dirty="0" err="1"/>
              <a:t>QoS</a:t>
            </a:r>
            <a:r>
              <a:rPr lang="ko-KR" altLang="en-US" dirty="0"/>
              <a:t>를 보장하기 위해 </a:t>
            </a:r>
            <a:r>
              <a:rPr lang="ko-KR" altLang="en-US" dirty="0" smtClean="0"/>
              <a:t>서비스의</a:t>
            </a:r>
            <a:endParaRPr lang="en-US" altLang="ko-KR" dirty="0" smtClean="0"/>
          </a:p>
          <a:p>
            <a:pPr marL="984250" lvl="4" indent="0">
              <a:buNone/>
            </a:pPr>
            <a:r>
              <a:rPr lang="en-US" altLang="ko-KR" dirty="0"/>
              <a:t> </a:t>
            </a:r>
            <a:r>
              <a:rPr lang="en-US" altLang="ko-KR" dirty="0" smtClean="0"/>
              <a:t>     </a:t>
            </a:r>
            <a:r>
              <a:rPr lang="ko-KR" altLang="en-US" dirty="0" smtClean="0"/>
              <a:t>완료 </a:t>
            </a:r>
            <a:r>
              <a:rPr lang="ko-KR" altLang="en-US" dirty="0"/>
              <a:t>시간까지 </a:t>
            </a:r>
            <a:r>
              <a:rPr lang="ko-KR" altLang="en-US" dirty="0" smtClean="0"/>
              <a:t>서비스 </a:t>
            </a:r>
            <a:r>
              <a:rPr lang="ko-KR" altLang="en-US" dirty="0"/>
              <a:t>수준의 감시 및 자원 상태에 따른 적절한 </a:t>
            </a:r>
            <a:r>
              <a:rPr lang="ko-KR" altLang="en-US" dirty="0" smtClean="0"/>
              <a:t>조치</a:t>
            </a:r>
            <a:r>
              <a:rPr lang="en-US" altLang="ko-KR" dirty="0" smtClean="0"/>
              <a:t>.</a:t>
            </a:r>
          </a:p>
          <a:p>
            <a:pPr marL="984250" lvl="4" indent="0">
              <a:buNone/>
            </a:pPr>
            <a:r>
              <a:rPr lang="en-US" altLang="ko-KR" dirty="0" smtClean="0"/>
              <a:t>	- </a:t>
            </a:r>
            <a:r>
              <a:rPr lang="ko-KR" altLang="en-US" dirty="0"/>
              <a:t>서비스 </a:t>
            </a:r>
            <a:r>
              <a:rPr lang="ko-KR" altLang="en-US" dirty="0" err="1"/>
              <a:t>마이그레이션</a:t>
            </a:r>
            <a:r>
              <a:rPr lang="en-US" altLang="ko-KR" baseline="30000" dirty="0"/>
              <a:t>Service Migration </a:t>
            </a:r>
            <a:r>
              <a:rPr lang="en-US" altLang="ko-KR" dirty="0"/>
              <a:t>: </a:t>
            </a:r>
            <a:r>
              <a:rPr lang="ko-KR" altLang="en-US" dirty="0"/>
              <a:t>서비스의 가용성 및 성능이 </a:t>
            </a:r>
            <a:r>
              <a:rPr lang="en-US" altLang="ko-KR" dirty="0" err="1"/>
              <a:t>QoS</a:t>
            </a:r>
            <a:r>
              <a:rPr lang="en-US" altLang="ko-KR" dirty="0"/>
              <a:t> </a:t>
            </a:r>
            <a:r>
              <a:rPr lang="ko-KR" altLang="en-US" dirty="0"/>
              <a:t>수준을 미치지 못할 때 </a:t>
            </a:r>
            <a:r>
              <a:rPr lang="ko-KR" altLang="en-US" dirty="0" smtClean="0"/>
              <a:t>이</a:t>
            </a:r>
            <a:endParaRPr lang="en-US" altLang="ko-KR" dirty="0" smtClean="0"/>
          </a:p>
          <a:p>
            <a:pPr marL="984250" lvl="4" indent="0">
              <a:buNone/>
            </a:pPr>
            <a:r>
              <a:rPr lang="ko-KR" altLang="en-US" dirty="0" smtClean="0"/>
              <a:t>      </a:t>
            </a:r>
            <a:r>
              <a:rPr lang="ko-KR" altLang="en-US" dirty="0" err="1" smtClean="0"/>
              <a:t>를</a:t>
            </a:r>
            <a:r>
              <a:rPr lang="ko-KR" altLang="en-US" dirty="0" smtClean="0"/>
              <a:t> 보장하는 </a:t>
            </a:r>
            <a:r>
              <a:rPr lang="ko-KR" altLang="en-US" dirty="0"/>
              <a:t>추가적인 자원 탐색 및 서비스 </a:t>
            </a:r>
            <a:r>
              <a:rPr lang="ko-KR" altLang="en-US" dirty="0" smtClean="0"/>
              <a:t>이동</a:t>
            </a:r>
            <a:r>
              <a:rPr lang="en-US" altLang="ko-KR" dirty="0" smtClean="0"/>
              <a:t>.</a:t>
            </a:r>
            <a:endParaRPr lang="en-US" altLang="ko-KR" dirty="0"/>
          </a:p>
          <a:p>
            <a:pPr lvl="4"/>
            <a:r>
              <a:rPr lang="ko-KR" altLang="en-US" dirty="0"/>
              <a:t>보안 </a:t>
            </a:r>
            <a:r>
              <a:rPr lang="en-US" altLang="ko-KR" dirty="0"/>
              <a:t>: </a:t>
            </a:r>
            <a:r>
              <a:rPr lang="ko-KR" altLang="en-US" dirty="0"/>
              <a:t>자원 사용 및 서비스 접근에서 보안 관리</a:t>
            </a:r>
            <a:endParaRPr lang="en-US" altLang="ko-KR" dirty="0" smtClean="0"/>
          </a:p>
          <a:p>
            <a:pPr marL="984250" lvl="4" indent="0">
              <a:buNone/>
            </a:pPr>
            <a:r>
              <a:rPr lang="en-US" altLang="ko-KR" dirty="0" smtClean="0"/>
              <a:t>	- </a:t>
            </a:r>
            <a:r>
              <a:rPr lang="ko-KR" altLang="en-US" dirty="0"/>
              <a:t>인증 및 권한 </a:t>
            </a:r>
            <a:r>
              <a:rPr lang="en-US" altLang="ko-KR" dirty="0"/>
              <a:t>: CSC</a:t>
            </a:r>
            <a:r>
              <a:rPr lang="ko-KR" altLang="en-US" dirty="0"/>
              <a:t>의 인증으로 서비스 이용 및 </a:t>
            </a:r>
            <a:r>
              <a:rPr lang="en-US" altLang="ko-KR" dirty="0"/>
              <a:t>CSP</a:t>
            </a:r>
            <a:r>
              <a:rPr lang="ko-KR" altLang="en-US" dirty="0"/>
              <a:t>의 권한으로 </a:t>
            </a:r>
            <a:r>
              <a:rPr lang="en-US" altLang="ko-KR" dirty="0"/>
              <a:t>CSC</a:t>
            </a:r>
            <a:r>
              <a:rPr lang="ko-KR" altLang="en-US" dirty="0"/>
              <a:t>의 서비스 </a:t>
            </a:r>
            <a:r>
              <a:rPr lang="ko-KR" altLang="en-US" dirty="0" smtClean="0"/>
              <a:t>제한</a:t>
            </a:r>
            <a:r>
              <a:rPr lang="en-US" altLang="ko-KR" dirty="0" smtClean="0"/>
              <a:t>.</a:t>
            </a:r>
            <a:endParaRPr lang="ko-KR" altLang="en-US" dirty="0"/>
          </a:p>
          <a:p>
            <a:pPr marL="984250" lvl="4" indent="0">
              <a:buNone/>
            </a:pPr>
            <a:r>
              <a:rPr lang="en-US" altLang="ko-KR" dirty="0"/>
              <a:t>	</a:t>
            </a:r>
            <a:r>
              <a:rPr lang="en-US" altLang="ko-KR" dirty="0" smtClean="0"/>
              <a:t>- </a:t>
            </a:r>
            <a:r>
              <a:rPr lang="ko-KR" altLang="en-US" dirty="0" smtClean="0"/>
              <a:t>다중의 </a:t>
            </a:r>
            <a:r>
              <a:rPr lang="ko-KR" altLang="en-US" dirty="0"/>
              <a:t>보안 구조 </a:t>
            </a:r>
            <a:r>
              <a:rPr lang="en-US" altLang="ko-KR" dirty="0"/>
              <a:t>: </a:t>
            </a:r>
            <a:r>
              <a:rPr lang="ko-KR" altLang="en-US" dirty="0" err="1"/>
              <a:t>클라우드</a:t>
            </a:r>
            <a:r>
              <a:rPr lang="ko-KR" altLang="en-US" dirty="0"/>
              <a:t> 컴퓨팅에서 분산 처리를 보안하는 </a:t>
            </a:r>
            <a:r>
              <a:rPr lang="ko-KR" altLang="en-US" dirty="0" smtClean="0"/>
              <a:t>구조</a:t>
            </a:r>
            <a:r>
              <a:rPr lang="en-US" altLang="ko-KR" dirty="0" smtClean="0"/>
              <a:t>.</a:t>
            </a:r>
            <a:endParaRPr lang="ko-KR" altLang="en-US" dirty="0"/>
          </a:p>
          <a:p>
            <a:pPr marL="984250" lvl="4" indent="0">
              <a:buNone/>
            </a:pPr>
            <a:r>
              <a:rPr lang="en-US" altLang="ko-KR" dirty="0"/>
              <a:t>	</a:t>
            </a:r>
            <a:r>
              <a:rPr lang="en-US" altLang="ko-KR" dirty="0" smtClean="0"/>
              <a:t>- </a:t>
            </a:r>
            <a:r>
              <a:rPr lang="ko-KR" altLang="en-US" dirty="0" smtClean="0"/>
              <a:t>차단</a:t>
            </a:r>
            <a:r>
              <a:rPr lang="en-US" altLang="ko-KR" baseline="30000" dirty="0"/>
              <a:t>Isolation</a:t>
            </a:r>
            <a:r>
              <a:rPr lang="en-US" altLang="ko-KR" dirty="0"/>
              <a:t> : CSC </a:t>
            </a:r>
            <a:r>
              <a:rPr lang="ko-KR" altLang="en-US" dirty="0"/>
              <a:t>및 일정 성능의 제한</a:t>
            </a:r>
            <a:r>
              <a:rPr lang="en-US" altLang="ko-KR" dirty="0"/>
              <a:t>. </a:t>
            </a:r>
            <a:r>
              <a:rPr lang="ko-KR" altLang="en-US" dirty="0"/>
              <a:t>특히 가상화 환경에서 </a:t>
            </a:r>
            <a:r>
              <a:rPr lang="en-US" altLang="ko-KR" dirty="0"/>
              <a:t>VM </a:t>
            </a:r>
            <a:r>
              <a:rPr lang="ko-KR" altLang="en-US" dirty="0"/>
              <a:t>간의 간섭 </a:t>
            </a:r>
            <a:r>
              <a:rPr lang="ko-KR" altLang="en-US" dirty="0" smtClean="0"/>
              <a:t>방지</a:t>
            </a:r>
            <a:r>
              <a:rPr lang="en-US" altLang="ko-KR" dirty="0" smtClean="0"/>
              <a:t>.</a:t>
            </a:r>
            <a:endParaRPr lang="ko-KR" altLang="en-US" dirty="0"/>
          </a:p>
          <a:p>
            <a:pPr marL="984250" lvl="4" indent="0">
              <a:buNone/>
            </a:pPr>
            <a:r>
              <a:rPr lang="en-US" altLang="ko-KR" dirty="0"/>
              <a:t>	</a:t>
            </a:r>
            <a:r>
              <a:rPr lang="en-US" altLang="ko-KR" dirty="0" smtClean="0"/>
              <a:t>- </a:t>
            </a:r>
            <a:r>
              <a:rPr lang="ko-KR" altLang="en-US" dirty="0" smtClean="0"/>
              <a:t>위임</a:t>
            </a:r>
            <a:r>
              <a:rPr lang="en-US" altLang="ko-KR" baseline="30000" dirty="0"/>
              <a:t>Delegation</a:t>
            </a:r>
            <a:r>
              <a:rPr lang="en-US" altLang="ko-KR" dirty="0"/>
              <a:t> : CSC</a:t>
            </a:r>
            <a:r>
              <a:rPr lang="ko-KR" altLang="en-US" dirty="0"/>
              <a:t>의 접근 권한 등을 </a:t>
            </a:r>
            <a:r>
              <a:rPr lang="en-US" altLang="ko-KR" dirty="0"/>
              <a:t>CSP</a:t>
            </a:r>
            <a:r>
              <a:rPr lang="ko-KR" altLang="en-US" dirty="0"/>
              <a:t>로 위임</a:t>
            </a:r>
            <a:r>
              <a:rPr lang="en-US" altLang="ko-KR" dirty="0"/>
              <a:t>. </a:t>
            </a:r>
            <a:r>
              <a:rPr lang="ko-KR" altLang="en-US" dirty="0"/>
              <a:t>여기서 오용 및 남용에 따른 추가 </a:t>
            </a:r>
            <a:r>
              <a:rPr lang="ko-KR" altLang="en-US" dirty="0" smtClean="0"/>
              <a:t>정책이</a:t>
            </a:r>
            <a:endParaRPr lang="en-US" altLang="ko-KR" dirty="0" smtClean="0"/>
          </a:p>
          <a:p>
            <a:pPr marL="984250" lvl="4" indent="0">
              <a:buNone/>
            </a:pPr>
            <a:r>
              <a:rPr lang="en-US" altLang="ko-KR" dirty="0"/>
              <a:t> </a:t>
            </a:r>
            <a:r>
              <a:rPr lang="en-US" altLang="ko-KR" dirty="0" smtClean="0"/>
              <a:t>    </a:t>
            </a:r>
            <a:r>
              <a:rPr lang="ko-KR" altLang="en-US" dirty="0" smtClean="0"/>
              <a:t> 필요</a:t>
            </a:r>
            <a:r>
              <a:rPr lang="en-US" altLang="ko-KR" dirty="0" smtClean="0"/>
              <a:t>.</a:t>
            </a:r>
            <a:endParaRPr lang="ko-KR" altLang="en-US" dirty="0"/>
          </a:p>
          <a:p>
            <a:pPr marL="984250" lvl="4" indent="0">
              <a:buNone/>
            </a:pPr>
            <a:r>
              <a:rPr lang="en-US" altLang="ko-KR" dirty="0"/>
              <a:t>	</a:t>
            </a:r>
            <a:r>
              <a:rPr lang="en-US" altLang="ko-KR" dirty="0" smtClean="0"/>
              <a:t>- </a:t>
            </a:r>
            <a:r>
              <a:rPr lang="ko-KR" altLang="en-US" dirty="0" smtClean="0"/>
              <a:t>보안 </a:t>
            </a:r>
            <a:r>
              <a:rPr lang="ko-KR" altLang="en-US" dirty="0"/>
              <a:t>정책 변화 </a:t>
            </a:r>
            <a:r>
              <a:rPr lang="en-US" altLang="ko-KR" dirty="0"/>
              <a:t>: CSC </a:t>
            </a:r>
            <a:r>
              <a:rPr lang="ko-KR" altLang="en-US" dirty="0"/>
              <a:t>및 </a:t>
            </a:r>
            <a:r>
              <a:rPr lang="en-US" altLang="ko-KR" dirty="0"/>
              <a:t>CSP </a:t>
            </a:r>
            <a:r>
              <a:rPr lang="ko-KR" altLang="en-US" dirty="0"/>
              <a:t>간 동적인 보안 정책의 </a:t>
            </a:r>
            <a:r>
              <a:rPr lang="ko-KR" altLang="en-US" dirty="0" smtClean="0"/>
              <a:t>변동</a:t>
            </a:r>
            <a:r>
              <a:rPr lang="en-US" altLang="ko-KR" dirty="0" smtClean="0"/>
              <a:t>.</a:t>
            </a:r>
          </a:p>
        </p:txBody>
      </p:sp>
    </p:spTree>
    <p:extLst>
      <p:ext uri="{BB962C8B-B14F-4D97-AF65-F5344CB8AC3E}">
        <p14:creationId xmlns:p14="http://schemas.microsoft.com/office/powerpoint/2010/main" xmlns="" val="4411145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normAutofit/>
          </a:bodyPr>
          <a:lstStyle/>
          <a:p>
            <a:pPr lvl="4"/>
            <a:r>
              <a:rPr lang="ko-KR" altLang="en-US" dirty="0"/>
              <a:t>자원 관리 비용 최소화 </a:t>
            </a:r>
            <a:r>
              <a:rPr lang="en-US" altLang="ko-KR" dirty="0"/>
              <a:t>: </a:t>
            </a:r>
            <a:r>
              <a:rPr lang="ko-KR" altLang="en-US" dirty="0"/>
              <a:t>작업 스케줄링 및 초기 </a:t>
            </a:r>
            <a:r>
              <a:rPr lang="en-US" altLang="ko-KR" dirty="0"/>
              <a:t>VM </a:t>
            </a:r>
            <a:r>
              <a:rPr lang="ko-KR" altLang="en-US" dirty="0"/>
              <a:t>배치</a:t>
            </a:r>
            <a:r>
              <a:rPr lang="en-US" altLang="ko-KR" dirty="0"/>
              <a:t>, VM </a:t>
            </a:r>
            <a:r>
              <a:rPr lang="ko-KR" altLang="en-US" dirty="0"/>
              <a:t>재배치 등에서 자원 관리 </a:t>
            </a:r>
            <a:r>
              <a:rPr lang="ko-KR" altLang="en-US" dirty="0" smtClean="0"/>
              <a:t>비용을 </a:t>
            </a:r>
            <a:r>
              <a:rPr lang="ko-KR" altLang="en-US" dirty="0"/>
              <a:t>최소화하여 이득 </a:t>
            </a:r>
            <a:r>
              <a:rPr lang="ko-KR" altLang="en-US" dirty="0" smtClean="0"/>
              <a:t>최대화</a:t>
            </a:r>
            <a:r>
              <a:rPr lang="en-US" altLang="ko-KR" dirty="0" smtClean="0"/>
              <a:t>.</a:t>
            </a:r>
          </a:p>
          <a:p>
            <a:pPr lvl="4"/>
            <a:r>
              <a:rPr lang="ko-KR" altLang="en-US" dirty="0"/>
              <a:t>데이터 관리 </a:t>
            </a:r>
            <a:r>
              <a:rPr lang="en-US" altLang="ko-KR" dirty="0"/>
              <a:t>: </a:t>
            </a:r>
            <a:r>
              <a:rPr lang="ko-KR" altLang="en-US" dirty="0"/>
              <a:t>데이터 접근</a:t>
            </a:r>
            <a:r>
              <a:rPr lang="en-US" altLang="ko-KR" dirty="0"/>
              <a:t>, </a:t>
            </a:r>
            <a:r>
              <a:rPr lang="ko-KR" altLang="en-US" dirty="0"/>
              <a:t>일관성</a:t>
            </a:r>
            <a:r>
              <a:rPr lang="en-US" altLang="ko-KR" dirty="0"/>
              <a:t>, </a:t>
            </a:r>
            <a:r>
              <a:rPr lang="ko-KR" altLang="en-US" dirty="0"/>
              <a:t>안정성</a:t>
            </a:r>
            <a:r>
              <a:rPr lang="en-US" altLang="ko-KR" dirty="0"/>
              <a:t>, </a:t>
            </a:r>
            <a:r>
              <a:rPr lang="ko-KR" altLang="en-US" dirty="0"/>
              <a:t>통합</a:t>
            </a:r>
            <a:r>
              <a:rPr lang="en-US" altLang="ko-KR" dirty="0"/>
              <a:t>, </a:t>
            </a:r>
            <a:r>
              <a:rPr lang="ko-KR" altLang="en-US" dirty="0"/>
              <a:t>위치 관리뿐만 아니라 데이터 </a:t>
            </a:r>
            <a:r>
              <a:rPr lang="ko-KR" altLang="en-US" dirty="0" err="1"/>
              <a:t>락인</a:t>
            </a:r>
            <a:r>
              <a:rPr lang="en-US" altLang="ko-KR" dirty="0"/>
              <a:t>, </a:t>
            </a:r>
            <a:r>
              <a:rPr lang="ko-KR" altLang="en-US" dirty="0" smtClean="0"/>
              <a:t>데이터 </a:t>
            </a:r>
            <a:r>
              <a:rPr lang="ko-KR" altLang="en-US" dirty="0" err="1"/>
              <a:t>비밀성</a:t>
            </a:r>
            <a:r>
              <a:rPr lang="en-US" altLang="ko-KR" baseline="30000" dirty="0"/>
              <a:t>Confidentiality</a:t>
            </a:r>
            <a:r>
              <a:rPr lang="en-US" altLang="ko-KR" dirty="0"/>
              <a:t> </a:t>
            </a:r>
            <a:r>
              <a:rPr lang="ko-KR" altLang="en-US" dirty="0"/>
              <a:t>및 </a:t>
            </a:r>
            <a:r>
              <a:rPr lang="ko-KR" altLang="en-US" dirty="0" err="1"/>
              <a:t>감사성</a:t>
            </a:r>
            <a:r>
              <a:rPr lang="en-US" altLang="ko-KR" baseline="30000" dirty="0"/>
              <a:t>Auditability</a:t>
            </a:r>
            <a:r>
              <a:rPr lang="en-US" altLang="ko-KR" dirty="0"/>
              <a:t>, </a:t>
            </a:r>
            <a:r>
              <a:rPr lang="ko-KR" altLang="en-US" dirty="0"/>
              <a:t>전달 등을 포함하는 데이터 </a:t>
            </a:r>
            <a:r>
              <a:rPr lang="ko-KR" altLang="en-US" dirty="0" smtClean="0"/>
              <a:t>관리</a:t>
            </a:r>
            <a:r>
              <a:rPr lang="en-US" altLang="ko-KR" dirty="0" smtClean="0"/>
              <a:t>.</a:t>
            </a:r>
            <a:endParaRPr lang="en-US" altLang="ko-KR" dirty="0"/>
          </a:p>
          <a:p>
            <a:pPr marL="984250" lvl="4" indent="0">
              <a:buNone/>
            </a:pPr>
            <a:r>
              <a:rPr lang="en-US" altLang="ko-KR" dirty="0" smtClean="0"/>
              <a:t>	- </a:t>
            </a:r>
            <a:r>
              <a:rPr lang="ko-KR" altLang="en-US" dirty="0"/>
              <a:t>데이터 접근 </a:t>
            </a:r>
            <a:r>
              <a:rPr lang="en-US" altLang="ko-KR" dirty="0"/>
              <a:t>: </a:t>
            </a:r>
            <a:r>
              <a:rPr lang="ko-KR" altLang="en-US" dirty="0"/>
              <a:t>다양한 형태의 데이터에 효과적인 접근 및 물리적 위치나 플랫폼에 독립적인 </a:t>
            </a:r>
            <a:endParaRPr lang="en-US" altLang="ko-KR" dirty="0" smtClean="0"/>
          </a:p>
          <a:p>
            <a:pPr marL="984250" lvl="4" indent="0">
              <a:buNone/>
            </a:pPr>
            <a:r>
              <a:rPr lang="en-US" altLang="ko-KR" dirty="0"/>
              <a:t> </a:t>
            </a:r>
            <a:r>
              <a:rPr lang="en-US" altLang="ko-KR" dirty="0" smtClean="0"/>
              <a:t>     </a:t>
            </a:r>
            <a:r>
              <a:rPr lang="ko-KR" altLang="en-US" dirty="0" smtClean="0"/>
              <a:t>데이터 추상화</a:t>
            </a:r>
            <a:r>
              <a:rPr lang="en-US" altLang="ko-KR" dirty="0" smtClean="0"/>
              <a:t>.</a:t>
            </a:r>
            <a:endParaRPr lang="ko-KR" altLang="en-US" dirty="0"/>
          </a:p>
          <a:p>
            <a:pPr marL="984250" lvl="4" indent="0">
              <a:buNone/>
            </a:pPr>
            <a:r>
              <a:rPr lang="en-US" altLang="ko-KR" dirty="0" smtClean="0"/>
              <a:t>	- </a:t>
            </a:r>
            <a:r>
              <a:rPr lang="ko-KR" altLang="en-US" dirty="0" smtClean="0"/>
              <a:t>데이터 </a:t>
            </a:r>
            <a:r>
              <a:rPr lang="ko-KR" altLang="en-US" dirty="0"/>
              <a:t>일관성 유지 </a:t>
            </a:r>
            <a:r>
              <a:rPr lang="en-US" altLang="ko-KR" dirty="0"/>
              <a:t>: </a:t>
            </a:r>
            <a:r>
              <a:rPr lang="ko-KR" altLang="en-US" dirty="0"/>
              <a:t>같은 속성의 데이터 복제 및 동시 요구에 대응하는 데이터 일관성 </a:t>
            </a:r>
            <a:r>
              <a:rPr lang="ko-KR" altLang="en-US" dirty="0" smtClean="0"/>
              <a:t>유지</a:t>
            </a:r>
            <a:r>
              <a:rPr lang="en-US" altLang="ko-KR" dirty="0" smtClean="0"/>
              <a:t>.</a:t>
            </a:r>
            <a:endParaRPr lang="ko-KR" altLang="en-US" dirty="0"/>
          </a:p>
          <a:p>
            <a:pPr marL="984250" lvl="4" indent="0">
              <a:buNone/>
            </a:pPr>
            <a:r>
              <a:rPr lang="en-US" altLang="ko-KR" dirty="0" smtClean="0"/>
              <a:t>	- </a:t>
            </a:r>
            <a:r>
              <a:rPr lang="ko-KR" altLang="en-US" dirty="0"/>
              <a:t>데이터 안정성 </a:t>
            </a:r>
            <a:r>
              <a:rPr lang="en-US" altLang="ko-KR" dirty="0"/>
              <a:t>: </a:t>
            </a:r>
            <a:r>
              <a:rPr lang="ko-KR" altLang="en-US" dirty="0"/>
              <a:t>서비스를 제공할 때 일관적이고 안정적인 데이터 </a:t>
            </a:r>
            <a:r>
              <a:rPr lang="ko-KR" altLang="en-US" dirty="0" smtClean="0"/>
              <a:t>제공</a:t>
            </a:r>
            <a:r>
              <a:rPr lang="en-US" altLang="ko-KR" dirty="0" smtClean="0"/>
              <a:t>.</a:t>
            </a:r>
            <a:endParaRPr lang="ko-KR" altLang="en-US" dirty="0"/>
          </a:p>
          <a:p>
            <a:pPr marL="984250" lvl="4" indent="0">
              <a:buNone/>
            </a:pPr>
            <a:r>
              <a:rPr lang="en-US" altLang="ko-KR" dirty="0" smtClean="0"/>
              <a:t>	- </a:t>
            </a:r>
            <a:r>
              <a:rPr lang="ko-KR" altLang="en-US" dirty="0"/>
              <a:t>데이터 통합 </a:t>
            </a:r>
            <a:r>
              <a:rPr lang="en-US" altLang="ko-KR" dirty="0"/>
              <a:t>: </a:t>
            </a:r>
            <a:r>
              <a:rPr lang="ko-KR" altLang="en-US" dirty="0"/>
              <a:t>분산 데이터의 통합적인 </a:t>
            </a:r>
            <a:r>
              <a:rPr lang="ko-KR" altLang="en-US" dirty="0" smtClean="0"/>
              <a:t>제공</a:t>
            </a:r>
            <a:r>
              <a:rPr lang="en-US" altLang="ko-KR" dirty="0" smtClean="0"/>
              <a:t>.</a:t>
            </a:r>
            <a:endParaRPr lang="ko-KR" altLang="en-US" dirty="0"/>
          </a:p>
          <a:p>
            <a:pPr marL="984250" lvl="4" indent="0">
              <a:buNone/>
            </a:pPr>
            <a:r>
              <a:rPr lang="en-US" altLang="ko-KR" dirty="0" smtClean="0"/>
              <a:t>	- </a:t>
            </a:r>
            <a:r>
              <a:rPr lang="ko-KR" altLang="en-US" dirty="0"/>
              <a:t>데이터 위치 관리 </a:t>
            </a:r>
            <a:r>
              <a:rPr lang="en-US" altLang="ko-KR" dirty="0"/>
              <a:t>: </a:t>
            </a:r>
            <a:r>
              <a:rPr lang="ko-KR" altLang="en-US" dirty="0"/>
              <a:t>데이터 이동</a:t>
            </a:r>
            <a:r>
              <a:rPr lang="en-US" altLang="ko-KR" dirty="0"/>
              <a:t>, </a:t>
            </a:r>
            <a:r>
              <a:rPr lang="ko-KR" altLang="en-US" dirty="0"/>
              <a:t>복제</a:t>
            </a:r>
            <a:r>
              <a:rPr lang="en-US" altLang="ko-KR" dirty="0"/>
              <a:t>, </a:t>
            </a:r>
            <a:r>
              <a:rPr lang="ko-KR" altLang="en-US" dirty="0" err="1"/>
              <a:t>캐싱</a:t>
            </a:r>
            <a:r>
              <a:rPr lang="ko-KR" altLang="en-US" dirty="0"/>
              <a:t> 등으로 데이터 위치 </a:t>
            </a:r>
            <a:r>
              <a:rPr lang="ko-KR" altLang="en-US" dirty="0" smtClean="0"/>
              <a:t>관리</a:t>
            </a:r>
            <a:r>
              <a:rPr lang="en-US" altLang="ko-KR" dirty="0" smtClean="0"/>
              <a:t>.</a:t>
            </a:r>
          </a:p>
          <a:p>
            <a:pPr lvl="4"/>
            <a:r>
              <a:rPr lang="ko-KR" altLang="en-US" dirty="0" err="1"/>
              <a:t>확장성</a:t>
            </a:r>
            <a:r>
              <a:rPr lang="ko-KR" altLang="en-US" dirty="0"/>
              <a:t> </a:t>
            </a:r>
            <a:r>
              <a:rPr lang="en-US" altLang="ko-KR" dirty="0"/>
              <a:t>: </a:t>
            </a:r>
            <a:r>
              <a:rPr lang="ko-KR" altLang="en-US" dirty="0"/>
              <a:t>서비스 제공에서 컴퓨팅 및 스토리지 자원 등의 </a:t>
            </a:r>
            <a:r>
              <a:rPr lang="ko-KR" altLang="en-US" dirty="0" err="1" smtClean="0"/>
              <a:t>확장성</a:t>
            </a:r>
            <a:r>
              <a:rPr lang="en-US" altLang="ko-KR" dirty="0" smtClean="0"/>
              <a:t>.</a:t>
            </a:r>
            <a:endParaRPr lang="en-US" altLang="ko-KR" dirty="0"/>
          </a:p>
          <a:p>
            <a:pPr lvl="4"/>
            <a:r>
              <a:rPr lang="ko-KR" altLang="en-US" dirty="0"/>
              <a:t>가용성 </a:t>
            </a:r>
            <a:r>
              <a:rPr lang="en-US" altLang="ko-KR" dirty="0"/>
              <a:t>: </a:t>
            </a:r>
            <a:r>
              <a:rPr lang="ko-KR" altLang="en-US" dirty="0"/>
              <a:t>자원 및 서비스의 </a:t>
            </a:r>
            <a:r>
              <a:rPr lang="ko-KR" altLang="en-US" dirty="0" smtClean="0"/>
              <a:t>가용성</a:t>
            </a:r>
            <a:r>
              <a:rPr lang="en-US" altLang="ko-KR" dirty="0" smtClean="0"/>
              <a:t>.</a:t>
            </a:r>
          </a:p>
          <a:p>
            <a:pPr marL="984250" lvl="4" indent="0">
              <a:buNone/>
            </a:pPr>
            <a:r>
              <a:rPr lang="en-US" altLang="ko-KR" dirty="0" smtClean="0"/>
              <a:t>	- </a:t>
            </a:r>
            <a:r>
              <a:rPr lang="ko-KR" altLang="en-US" dirty="0"/>
              <a:t>재난 관리 </a:t>
            </a:r>
            <a:r>
              <a:rPr lang="en-US" altLang="ko-KR" dirty="0"/>
              <a:t>: </a:t>
            </a:r>
            <a:r>
              <a:rPr lang="ko-KR" altLang="en-US" dirty="0"/>
              <a:t>서비스 제공에서 문제가 발생했을 때 신속한 </a:t>
            </a:r>
            <a:r>
              <a:rPr lang="ko-KR" altLang="en-US" dirty="0" smtClean="0"/>
              <a:t>대처</a:t>
            </a:r>
            <a:r>
              <a:rPr lang="en-US" altLang="ko-KR" dirty="0" smtClean="0"/>
              <a:t>.</a:t>
            </a:r>
            <a:endParaRPr lang="ko-KR" altLang="en-US" dirty="0"/>
          </a:p>
          <a:p>
            <a:pPr marL="984250" lvl="4" indent="0">
              <a:buNone/>
            </a:pPr>
            <a:r>
              <a:rPr lang="en-US" altLang="ko-KR" dirty="0" smtClean="0"/>
              <a:t>	- </a:t>
            </a:r>
            <a:r>
              <a:rPr lang="ko-KR" altLang="en-US" dirty="0"/>
              <a:t>고장 관리 </a:t>
            </a:r>
            <a:r>
              <a:rPr lang="en-US" altLang="ko-KR" dirty="0"/>
              <a:t>: </a:t>
            </a:r>
            <a:r>
              <a:rPr lang="ko-KR" altLang="en-US" dirty="0"/>
              <a:t>실행 중인 작업의 원활한 진행을 불가능하게 하는 문제의 감시</a:t>
            </a:r>
            <a:r>
              <a:rPr lang="en-US" altLang="ko-KR" dirty="0"/>
              <a:t>, </a:t>
            </a:r>
            <a:r>
              <a:rPr lang="ko-KR" altLang="en-US" dirty="0"/>
              <a:t>감지 등을 </a:t>
            </a:r>
            <a:r>
              <a:rPr lang="ko-KR" altLang="en-US" dirty="0" smtClean="0"/>
              <a:t>이용한</a:t>
            </a:r>
            <a:endParaRPr lang="en-US" altLang="ko-KR" dirty="0" smtClean="0"/>
          </a:p>
          <a:p>
            <a:pPr marL="984250" lvl="4" indent="0">
              <a:buNone/>
            </a:pPr>
            <a:r>
              <a:rPr lang="en-US" altLang="ko-KR" dirty="0"/>
              <a:t> </a:t>
            </a:r>
            <a:r>
              <a:rPr lang="en-US" altLang="ko-KR" dirty="0" smtClean="0"/>
              <a:t>    </a:t>
            </a:r>
            <a:r>
              <a:rPr lang="ko-KR" altLang="en-US" dirty="0" smtClean="0"/>
              <a:t> 복구</a:t>
            </a:r>
            <a:r>
              <a:rPr lang="en-US" altLang="ko-KR" dirty="0" smtClean="0"/>
              <a:t>.</a:t>
            </a:r>
            <a:endParaRPr lang="en-US" altLang="ko-KR" dirty="0"/>
          </a:p>
          <a:p>
            <a:pPr lvl="3"/>
            <a:r>
              <a:rPr lang="ko-KR" altLang="en-US" dirty="0"/>
              <a:t>이</a:t>
            </a:r>
            <a:r>
              <a:rPr lang="ko-KR" altLang="en-US" dirty="0" smtClean="0"/>
              <a:t> </a:t>
            </a:r>
            <a:r>
              <a:rPr lang="ko-KR" altLang="en-US" dirty="0"/>
              <a:t>요구 사항이 반영된 </a:t>
            </a:r>
            <a:r>
              <a:rPr lang="ko-KR" altLang="en-US" dirty="0" err="1"/>
              <a:t>클라우드</a:t>
            </a:r>
            <a:r>
              <a:rPr lang="ko-KR" altLang="en-US" dirty="0"/>
              <a:t> 자원 관리 </a:t>
            </a:r>
            <a:r>
              <a:rPr lang="ko-KR" altLang="en-US" dirty="0" smtClean="0"/>
              <a:t>기법</a:t>
            </a:r>
            <a:endParaRPr lang="en-US" altLang="ko-KR" dirty="0" smtClean="0"/>
          </a:p>
          <a:p>
            <a:pPr lvl="4"/>
            <a:r>
              <a:rPr lang="ko-KR" altLang="en-US" dirty="0"/>
              <a:t>이종 환경에서 </a:t>
            </a:r>
            <a:r>
              <a:rPr lang="ko-KR" altLang="en-US" dirty="0" err="1"/>
              <a:t>클라우드</a:t>
            </a:r>
            <a:r>
              <a:rPr lang="ko-KR" altLang="en-US" dirty="0"/>
              <a:t> 자원 관리 기법 </a:t>
            </a:r>
            <a:r>
              <a:rPr lang="en-US" altLang="ko-KR" dirty="0"/>
              <a:t>[67], [68], [69], [70], [71], [72], [73], [74]</a:t>
            </a:r>
            <a:endParaRPr lang="en-US" altLang="ko-KR" dirty="0" smtClean="0"/>
          </a:p>
          <a:p>
            <a:pPr marL="984250" lvl="4" indent="0">
              <a:buNone/>
            </a:pPr>
            <a:r>
              <a:rPr lang="en-US" altLang="ko-KR" dirty="0" smtClean="0"/>
              <a:t>	- </a:t>
            </a:r>
            <a:r>
              <a:rPr lang="ko-KR" altLang="en-US" dirty="0"/>
              <a:t>첫째</a:t>
            </a:r>
            <a:r>
              <a:rPr lang="en-US" altLang="ko-KR" dirty="0"/>
              <a:t>, </a:t>
            </a:r>
            <a:r>
              <a:rPr lang="ko-KR" altLang="en-US" dirty="0" err="1"/>
              <a:t>노드의</a:t>
            </a:r>
            <a:r>
              <a:rPr lang="ko-KR" altLang="en-US" dirty="0"/>
              <a:t> 이종성을 고려해 작업을 </a:t>
            </a:r>
            <a:r>
              <a:rPr lang="ko-KR" altLang="en-US" dirty="0" smtClean="0"/>
              <a:t>분배한다</a:t>
            </a:r>
            <a:r>
              <a:rPr lang="en-US" altLang="ko-KR" dirty="0" smtClean="0"/>
              <a:t>.</a:t>
            </a:r>
            <a:endParaRPr lang="en-US" altLang="ko-KR" dirty="0"/>
          </a:p>
          <a:p>
            <a:pPr marL="984250" lvl="4" indent="0">
              <a:buNone/>
            </a:pPr>
            <a:r>
              <a:rPr lang="en-US" altLang="ko-KR" dirty="0" smtClean="0"/>
              <a:t>	- </a:t>
            </a:r>
            <a:r>
              <a:rPr lang="ko-KR" altLang="en-US" dirty="0"/>
              <a:t>둘째</a:t>
            </a:r>
            <a:r>
              <a:rPr lang="en-US" altLang="ko-KR" dirty="0"/>
              <a:t>, </a:t>
            </a:r>
            <a:r>
              <a:rPr lang="ko-KR" altLang="en-US" dirty="0"/>
              <a:t>작업 복사를 효과적으로 수행하고 처리를 가속하는 추가 </a:t>
            </a:r>
            <a:r>
              <a:rPr lang="ko-KR" altLang="en-US" dirty="0" err="1"/>
              <a:t>노드를</a:t>
            </a:r>
            <a:r>
              <a:rPr lang="ko-KR" altLang="en-US" dirty="0"/>
              <a:t> </a:t>
            </a:r>
            <a:r>
              <a:rPr lang="ko-KR" altLang="en-US" dirty="0" smtClean="0"/>
              <a:t>이용한다</a:t>
            </a:r>
            <a:r>
              <a:rPr lang="en-US" altLang="ko-KR" dirty="0" smtClean="0"/>
              <a:t>.</a:t>
            </a:r>
          </a:p>
          <a:p>
            <a:pPr marL="984250" lvl="4" indent="0">
              <a:buNone/>
            </a:pPr>
            <a:r>
              <a:rPr lang="en-US" altLang="ko-KR" dirty="0" smtClean="0"/>
              <a:t>	- </a:t>
            </a:r>
            <a:r>
              <a:rPr lang="ko-KR" altLang="en-US" dirty="0"/>
              <a:t>셋째</a:t>
            </a:r>
            <a:r>
              <a:rPr lang="en-US" altLang="ko-KR" dirty="0"/>
              <a:t>, </a:t>
            </a:r>
            <a:r>
              <a:rPr lang="ko-KR" altLang="en-US" dirty="0" err="1"/>
              <a:t>노드의</a:t>
            </a:r>
            <a:r>
              <a:rPr lang="ko-KR" altLang="en-US" dirty="0"/>
              <a:t> </a:t>
            </a:r>
            <a:r>
              <a:rPr lang="ko-KR" altLang="en-US" dirty="0" err="1"/>
              <a:t>이종성으로</a:t>
            </a:r>
            <a:r>
              <a:rPr lang="ko-KR" altLang="en-US" dirty="0"/>
              <a:t> 네트워크 비용 증가를 해결한다</a:t>
            </a:r>
            <a:r>
              <a:rPr lang="en-US" altLang="ko-KR" dirty="0"/>
              <a:t>. </a:t>
            </a:r>
            <a:r>
              <a:rPr lang="ko-KR" altLang="en-US" dirty="0"/>
              <a:t>가속 처리 및 데이터 지역성을 </a:t>
            </a:r>
            <a:r>
              <a:rPr lang="ko-KR" altLang="en-US" dirty="0" smtClean="0"/>
              <a:t>함</a:t>
            </a:r>
            <a:endParaRPr lang="en-US" altLang="ko-KR" dirty="0" smtClean="0"/>
          </a:p>
          <a:p>
            <a:pPr marL="984250" lvl="4" indent="0">
              <a:buNone/>
            </a:pPr>
            <a:r>
              <a:rPr lang="en-US" altLang="ko-KR" dirty="0"/>
              <a:t> </a:t>
            </a:r>
            <a:r>
              <a:rPr lang="en-US" altLang="ko-KR" dirty="0" smtClean="0"/>
              <a:t>     </a:t>
            </a:r>
            <a:r>
              <a:rPr lang="ko-KR" altLang="en-US" dirty="0" smtClean="0"/>
              <a:t>께 </a:t>
            </a:r>
            <a:r>
              <a:rPr lang="ko-KR" altLang="en-US" smtClean="0"/>
              <a:t>고려하는 방법이다</a:t>
            </a:r>
            <a:r>
              <a:rPr lang="en-US" altLang="ko-KR" smtClean="0"/>
              <a:t>.</a:t>
            </a:r>
            <a:endParaRPr lang="en-US" altLang="ko-KR" dirty="0" smtClean="0"/>
          </a:p>
        </p:txBody>
      </p:sp>
    </p:spTree>
    <p:extLst>
      <p:ext uri="{BB962C8B-B14F-4D97-AF65-F5344CB8AC3E}">
        <p14:creationId xmlns:p14="http://schemas.microsoft.com/office/powerpoint/2010/main" xmlns="" val="32660152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normAutofit/>
          </a:bodyPr>
          <a:lstStyle/>
          <a:p>
            <a:pPr lvl="4"/>
            <a:r>
              <a:rPr lang="ko-KR" altLang="en-US" dirty="0" smtClean="0"/>
              <a:t>데이터 </a:t>
            </a:r>
            <a:r>
              <a:rPr lang="ko-KR" altLang="en-US" dirty="0"/>
              <a:t>지역성 기반 </a:t>
            </a:r>
            <a:r>
              <a:rPr lang="ko-KR" altLang="en-US" dirty="0" err="1"/>
              <a:t>클라우드</a:t>
            </a:r>
            <a:r>
              <a:rPr lang="ko-KR" altLang="en-US" dirty="0"/>
              <a:t> 자원 관리 기법 </a:t>
            </a:r>
            <a:r>
              <a:rPr lang="en-US" altLang="ko-KR" dirty="0"/>
              <a:t>[01], [75], [76], [77], [78], [79], [80], [81], [82], [83], [84], [85</a:t>
            </a:r>
            <a:r>
              <a:rPr lang="en-US" altLang="ko-KR" dirty="0" smtClean="0"/>
              <a:t>],[</a:t>
            </a:r>
            <a:r>
              <a:rPr lang="en-US" altLang="ko-KR" dirty="0"/>
              <a:t>86], [87]</a:t>
            </a:r>
          </a:p>
          <a:p>
            <a:pPr marL="984250" lvl="4" indent="0">
              <a:buNone/>
            </a:pPr>
            <a:r>
              <a:rPr lang="en-US" altLang="ko-KR" dirty="0"/>
              <a:t>	</a:t>
            </a:r>
            <a:r>
              <a:rPr lang="en-US" altLang="ko-KR" dirty="0" smtClean="0"/>
              <a:t>- </a:t>
            </a:r>
            <a:r>
              <a:rPr lang="ko-KR" altLang="en-US" dirty="0"/>
              <a:t>첫째</a:t>
            </a:r>
            <a:r>
              <a:rPr lang="en-US" altLang="ko-KR" dirty="0"/>
              <a:t>, </a:t>
            </a:r>
            <a:r>
              <a:rPr lang="ko-KR" altLang="en-US" dirty="0"/>
              <a:t>데이터 지역성을 고려하여 </a:t>
            </a:r>
            <a:r>
              <a:rPr lang="ko-KR" altLang="en-US" dirty="0" smtClean="0"/>
              <a:t>스케줄링 한다</a:t>
            </a:r>
            <a:r>
              <a:rPr lang="en-US" altLang="ko-KR" dirty="0"/>
              <a:t>.</a:t>
            </a:r>
            <a:endParaRPr lang="en-US" altLang="ko-KR" dirty="0" smtClean="0"/>
          </a:p>
          <a:p>
            <a:pPr lvl="4"/>
            <a:endParaRPr lang="en-US" altLang="ko-KR" dirty="0"/>
          </a:p>
          <a:p>
            <a:pPr lvl="4"/>
            <a:endParaRPr lang="en-US" altLang="ko-KR" dirty="0" smtClean="0"/>
          </a:p>
          <a:p>
            <a:pPr lvl="4"/>
            <a:endParaRPr lang="en-US" altLang="ko-KR" dirty="0"/>
          </a:p>
          <a:p>
            <a:pPr lvl="4"/>
            <a:endParaRPr lang="en-US" altLang="ko-KR" dirty="0"/>
          </a:p>
          <a:p>
            <a:pPr lvl="4"/>
            <a:endParaRPr lang="en-US" altLang="ko-KR" dirty="0" smtClean="0"/>
          </a:p>
          <a:p>
            <a:pPr lvl="4"/>
            <a:endParaRPr lang="en-US" altLang="ko-KR" dirty="0"/>
          </a:p>
          <a:p>
            <a:pPr lvl="4"/>
            <a:endParaRPr lang="en-US" altLang="ko-KR" dirty="0" smtClean="0"/>
          </a:p>
          <a:p>
            <a:pPr lvl="4"/>
            <a:endParaRPr lang="en-US" altLang="ko-KR" dirty="0"/>
          </a:p>
          <a:p>
            <a:pPr lvl="4"/>
            <a:endParaRPr lang="en-US" altLang="ko-KR" dirty="0" smtClean="0"/>
          </a:p>
          <a:p>
            <a:pPr lvl="4"/>
            <a:endParaRPr lang="en-US" altLang="ko-KR" dirty="0"/>
          </a:p>
          <a:p>
            <a:pPr lvl="4"/>
            <a:endParaRPr lang="en-US" altLang="ko-KR" dirty="0" smtClean="0"/>
          </a:p>
          <a:p>
            <a:pPr lvl="4"/>
            <a:endParaRPr lang="en-US" altLang="ko-KR" dirty="0"/>
          </a:p>
          <a:p>
            <a:pPr lvl="4"/>
            <a:endParaRPr lang="en-US" altLang="ko-KR" dirty="0" smtClean="0"/>
          </a:p>
          <a:p>
            <a:pPr lvl="4"/>
            <a:endParaRPr lang="en-US" altLang="ko-KR" dirty="0"/>
          </a:p>
          <a:p>
            <a:pPr lvl="4"/>
            <a:endParaRPr lang="en-US" altLang="ko-KR" dirty="0" smtClean="0"/>
          </a:p>
          <a:p>
            <a:pPr lvl="4"/>
            <a:endParaRPr lang="en-US" altLang="ko-KR" dirty="0"/>
          </a:p>
          <a:p>
            <a:pPr lvl="4"/>
            <a:endParaRPr lang="en-US" altLang="ko-KR" dirty="0" smtClean="0"/>
          </a:p>
          <a:p>
            <a:pPr lvl="4"/>
            <a:endParaRPr lang="en-US" altLang="ko-KR" dirty="0" smtClean="0"/>
          </a:p>
        </p:txBody>
      </p:sp>
      <p:pic>
        <p:nvPicPr>
          <p:cNvPr id="2" name="그림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91580" y="2016822"/>
            <a:ext cx="7798139" cy="4230470"/>
          </a:xfrm>
          <a:prstGeom prst="rect">
            <a:avLst/>
          </a:prstGeom>
        </p:spPr>
      </p:pic>
    </p:spTree>
    <p:extLst>
      <p:ext uri="{BB962C8B-B14F-4D97-AF65-F5344CB8AC3E}">
        <p14:creationId xmlns:p14="http://schemas.microsoft.com/office/powerpoint/2010/main" xmlns="" val="38894727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07 </a:t>
            </a:r>
            <a:r>
              <a:rPr lang="ko-KR" altLang="en-US" dirty="0" err="1" smtClean="0"/>
              <a:t>빅데이터</a:t>
            </a:r>
            <a:r>
              <a:rPr lang="ko-KR" altLang="en-US" dirty="0" smtClean="0"/>
              <a:t> 플랫폼 기술</a:t>
            </a:r>
            <a:endParaRPr lang="ko-KR" altLang="en-US" dirty="0"/>
          </a:p>
        </p:txBody>
      </p:sp>
      <p:sp>
        <p:nvSpPr>
          <p:cNvPr id="6" name="내용 개체 틀 2"/>
          <p:cNvSpPr>
            <a:spLocks noGrp="1"/>
          </p:cNvSpPr>
          <p:nvPr>
            <p:ph sz="quarter" idx="11"/>
          </p:nvPr>
        </p:nvSpPr>
        <p:spPr>
          <a:xfrm>
            <a:off x="179388" y="1052735"/>
            <a:ext cx="8713787" cy="5543705"/>
          </a:xfrm>
        </p:spPr>
        <p:txBody>
          <a:bodyPr/>
          <a:lstStyle/>
          <a:p>
            <a:r>
              <a:rPr lang="ko-KR" altLang="en-US" dirty="0" err="1" smtClean="0"/>
              <a:t>빅데이터</a:t>
            </a:r>
            <a:r>
              <a:rPr lang="ko-KR" altLang="en-US" dirty="0" smtClean="0"/>
              <a:t> 플랫폼 요소 기술과 구조</a:t>
            </a:r>
            <a:endParaRPr lang="en-US" altLang="ko-KR" dirty="0" smtClean="0"/>
          </a:p>
          <a:p>
            <a:pPr lvl="1"/>
            <a:r>
              <a:rPr lang="ko-KR" altLang="en-US" dirty="0" err="1"/>
              <a:t>빅데이터</a:t>
            </a:r>
            <a:r>
              <a:rPr lang="ko-KR" altLang="en-US" dirty="0"/>
              <a:t> 플랫폼 요소 </a:t>
            </a:r>
            <a:r>
              <a:rPr lang="ko-KR" altLang="en-US" dirty="0" smtClean="0"/>
              <a:t>기술</a:t>
            </a:r>
            <a:endParaRPr lang="en-US" altLang="ko-KR" dirty="0" smtClean="0"/>
          </a:p>
          <a:p>
            <a:pPr lvl="2"/>
            <a:r>
              <a:rPr lang="ko-KR" altLang="en-US" dirty="0" err="1"/>
              <a:t>빅데이터</a:t>
            </a:r>
            <a:r>
              <a:rPr lang="ko-KR" altLang="en-US" dirty="0"/>
              <a:t> 수집 </a:t>
            </a:r>
            <a:r>
              <a:rPr lang="ko-KR" altLang="en-US" dirty="0" smtClean="0"/>
              <a:t>및 정제</a:t>
            </a:r>
            <a:r>
              <a:rPr lang="en-US" altLang="ko-KR" baseline="30000" dirty="0"/>
              <a:t>Cleaning</a:t>
            </a:r>
          </a:p>
          <a:p>
            <a:pPr lvl="3"/>
            <a:r>
              <a:rPr lang="ko-KR" altLang="en-US" dirty="0"/>
              <a:t>데이터 정제는 데이터 품질을 향상시키기 위해 데이터의 오류 및 </a:t>
            </a:r>
            <a:r>
              <a:rPr lang="ko-KR" altLang="en-US" dirty="0" smtClean="0"/>
              <a:t>불일치</a:t>
            </a:r>
            <a:r>
              <a:rPr lang="en-US" altLang="ko-KR" baseline="30000" dirty="0" smtClean="0"/>
              <a:t>Inconsistency</a:t>
            </a:r>
            <a:r>
              <a:rPr lang="ko-KR" altLang="en-US" dirty="0"/>
              <a:t>를 </a:t>
            </a:r>
            <a:r>
              <a:rPr lang="ko-KR" altLang="en-US" dirty="0" smtClean="0"/>
              <a:t>감지하고 </a:t>
            </a:r>
            <a:r>
              <a:rPr lang="ko-KR" altLang="en-US" dirty="0"/>
              <a:t>제거하는 </a:t>
            </a:r>
            <a:r>
              <a:rPr lang="ko-KR" altLang="en-US" dirty="0" smtClean="0"/>
              <a:t>것</a:t>
            </a:r>
            <a:r>
              <a:rPr lang="en-US" altLang="ko-KR" dirty="0" smtClean="0"/>
              <a:t>.</a:t>
            </a:r>
          </a:p>
          <a:p>
            <a:pPr lvl="3"/>
            <a:r>
              <a:rPr lang="en-US" altLang="ko-KR" dirty="0" smtClean="0"/>
              <a:t>ETL </a:t>
            </a:r>
            <a:r>
              <a:rPr lang="ko-KR" altLang="en-US" dirty="0" smtClean="0"/>
              <a:t>프로세스</a:t>
            </a:r>
            <a:endParaRPr lang="en-US" altLang="ko-KR" baseline="30000" dirty="0"/>
          </a:p>
          <a:p>
            <a:pPr lvl="4"/>
            <a:r>
              <a:rPr lang="ko-KR" altLang="en-US"/>
              <a:t>데이터 </a:t>
            </a:r>
            <a:r>
              <a:rPr lang="ko-KR" altLang="en-US" smtClean="0"/>
              <a:t>추출</a:t>
            </a:r>
            <a:r>
              <a:rPr lang="en-US" altLang="ko-KR" baseline="30000"/>
              <a:t> Extraction</a:t>
            </a:r>
            <a:r>
              <a:rPr lang="ko-KR" altLang="en-US" smtClean="0"/>
              <a:t> </a:t>
            </a:r>
            <a:r>
              <a:rPr lang="en-US" altLang="ko-KR" dirty="0"/>
              <a:t>: </a:t>
            </a:r>
            <a:r>
              <a:rPr lang="ko-KR" altLang="en-US"/>
              <a:t>데이터 </a:t>
            </a:r>
            <a:r>
              <a:rPr lang="ko-KR" altLang="en-US" smtClean="0"/>
              <a:t>소스에서 </a:t>
            </a:r>
            <a:r>
              <a:rPr lang="ko-KR" altLang="en-US" dirty="0"/>
              <a:t>데이터를 </a:t>
            </a:r>
            <a:r>
              <a:rPr lang="ko-KR" altLang="en-US" dirty="0" smtClean="0"/>
              <a:t>추출</a:t>
            </a:r>
            <a:r>
              <a:rPr lang="en-US" altLang="ko-KR" dirty="0" smtClean="0"/>
              <a:t>.</a:t>
            </a:r>
            <a:endParaRPr lang="en-US" altLang="ko-KR" dirty="0"/>
          </a:p>
          <a:p>
            <a:pPr lvl="4"/>
            <a:r>
              <a:rPr lang="ko-KR" altLang="en-US" smtClean="0"/>
              <a:t>데이터 변환</a:t>
            </a:r>
            <a:r>
              <a:rPr lang="en-US" altLang="ko-KR" baseline="30000"/>
              <a:t> Transformation</a:t>
            </a:r>
            <a:r>
              <a:rPr lang="ko-KR" altLang="en-US" smtClean="0"/>
              <a:t> </a:t>
            </a:r>
            <a:r>
              <a:rPr lang="en-US" altLang="ko-KR" dirty="0"/>
              <a:t>: </a:t>
            </a:r>
            <a:r>
              <a:rPr lang="ko-KR" altLang="en-US" dirty="0"/>
              <a:t>데이터 소스에서 추출한 데이터를 변환</a:t>
            </a:r>
            <a:r>
              <a:rPr lang="en-US" altLang="ko-KR" dirty="0"/>
              <a:t>·</a:t>
            </a:r>
            <a:r>
              <a:rPr lang="ko-KR" altLang="en-US" dirty="0"/>
              <a:t>균질화</a:t>
            </a:r>
            <a:r>
              <a:rPr lang="en-US" altLang="ko-KR" dirty="0"/>
              <a:t>·</a:t>
            </a:r>
            <a:r>
              <a:rPr lang="ko-KR" altLang="en-US" dirty="0"/>
              <a:t>정제하며</a:t>
            </a:r>
            <a:r>
              <a:rPr lang="en-US" altLang="ko-KR" dirty="0"/>
              <a:t>, </a:t>
            </a:r>
            <a:r>
              <a:rPr lang="ko-KR" altLang="en-US" dirty="0"/>
              <a:t>데이터를 해당 </a:t>
            </a:r>
            <a:r>
              <a:rPr lang="ko-KR" altLang="en-US" dirty="0" err="1" smtClean="0"/>
              <a:t>데이터웨어하우스</a:t>
            </a:r>
            <a:r>
              <a:rPr lang="ko-KR" altLang="en-US" dirty="0" smtClean="0"/>
              <a:t> </a:t>
            </a:r>
            <a:r>
              <a:rPr lang="ko-KR" altLang="en-US" dirty="0"/>
              <a:t>스키마</a:t>
            </a:r>
            <a:r>
              <a:rPr lang="en-US" altLang="ko-KR" baseline="30000" dirty="0"/>
              <a:t>Schema</a:t>
            </a:r>
            <a:r>
              <a:rPr lang="ko-KR" altLang="en-US" dirty="0"/>
              <a:t>에 </a:t>
            </a:r>
            <a:r>
              <a:rPr lang="ko-KR" altLang="en-US"/>
              <a:t>적합하도록 </a:t>
            </a:r>
            <a:r>
              <a:rPr lang="ko-KR" altLang="en-US" smtClean="0"/>
              <a:t>변환함</a:t>
            </a:r>
            <a:r>
              <a:rPr lang="en-US" altLang="ko-KR" smtClean="0"/>
              <a:t>.</a:t>
            </a:r>
            <a:r>
              <a:rPr lang="ko-KR" altLang="en-US" smtClean="0"/>
              <a:t> </a:t>
            </a:r>
            <a:r>
              <a:rPr lang="ko-KR" altLang="en-US" dirty="0"/>
              <a:t>비즈니스 규칙 및 통합 제약 조건에 따라 </a:t>
            </a:r>
            <a:r>
              <a:rPr lang="ko-KR" altLang="en-US" dirty="0" err="1" smtClean="0"/>
              <a:t>데이터웨어하우스에</a:t>
            </a:r>
            <a:r>
              <a:rPr lang="ko-KR" altLang="en-US" dirty="0" smtClean="0"/>
              <a:t> </a:t>
            </a:r>
            <a:r>
              <a:rPr lang="ko-KR" altLang="en-US" dirty="0"/>
              <a:t>데이터를 전달하는 </a:t>
            </a:r>
            <a:r>
              <a:rPr lang="ko-KR" altLang="en-US" dirty="0" err="1"/>
              <a:t>필터링</a:t>
            </a:r>
            <a:r>
              <a:rPr lang="ko-KR" altLang="en-US" dirty="0"/>
              <a:t> </a:t>
            </a:r>
            <a:r>
              <a:rPr lang="ko-KR" altLang="en-US"/>
              <a:t>및 </a:t>
            </a:r>
            <a:r>
              <a:rPr lang="ko-KR" altLang="en-US" smtClean="0"/>
              <a:t>확인하는 </a:t>
            </a:r>
            <a:r>
              <a:rPr lang="ko-KR" altLang="en-US"/>
              <a:t>작업도 </a:t>
            </a:r>
            <a:r>
              <a:rPr lang="ko-KR" altLang="en-US" smtClean="0"/>
              <a:t>수행</a:t>
            </a:r>
            <a:r>
              <a:rPr lang="en-US" altLang="ko-KR" smtClean="0"/>
              <a:t>.</a:t>
            </a:r>
            <a:endParaRPr lang="en-US" altLang="ko-KR" dirty="0"/>
          </a:p>
          <a:p>
            <a:pPr lvl="4"/>
            <a:r>
              <a:rPr lang="ko-KR" altLang="en-US" smtClean="0"/>
              <a:t>데이터 로딩</a:t>
            </a:r>
            <a:r>
              <a:rPr lang="en-US" altLang="ko-KR" baseline="30000"/>
              <a:t> Loading</a:t>
            </a:r>
            <a:r>
              <a:rPr lang="ko-KR" altLang="en-US" smtClean="0"/>
              <a:t> </a:t>
            </a:r>
            <a:r>
              <a:rPr lang="en-US" altLang="ko-KR" dirty="0"/>
              <a:t>: </a:t>
            </a:r>
            <a:r>
              <a:rPr lang="ko-KR" altLang="en-US" dirty="0"/>
              <a:t>변환된 데이터를 </a:t>
            </a:r>
            <a:r>
              <a:rPr lang="ko-KR" altLang="en-US" err="1"/>
              <a:t>데이터웨어하우스로</a:t>
            </a:r>
            <a:r>
              <a:rPr lang="ko-KR" altLang="en-US"/>
              <a:t> </a:t>
            </a:r>
            <a:r>
              <a:rPr lang="ko-KR" altLang="en-US" smtClean="0"/>
              <a:t>로딩</a:t>
            </a:r>
            <a:r>
              <a:rPr lang="en-US" altLang="ko-KR" smtClean="0"/>
              <a:t>.</a:t>
            </a:r>
            <a:endParaRPr lang="en-US" altLang="ko-KR" dirty="0" smtClean="0"/>
          </a:p>
          <a:p>
            <a:pPr lvl="2"/>
            <a:endParaRPr lang="en-US" altLang="ko-KR" dirty="0"/>
          </a:p>
        </p:txBody>
      </p:sp>
      <p:pic>
        <p:nvPicPr>
          <p:cNvPr id="2" name="그림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286635" y="4644135"/>
            <a:ext cx="6705745" cy="2113602"/>
          </a:xfrm>
          <a:prstGeom prst="rect">
            <a:avLst/>
          </a:prstGeom>
        </p:spPr>
      </p:pic>
    </p:spTree>
    <p:extLst>
      <p:ext uri="{BB962C8B-B14F-4D97-AF65-F5344CB8AC3E}">
        <p14:creationId xmlns:p14="http://schemas.microsoft.com/office/powerpoint/2010/main" xmlns="" val="40899403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normAutofit/>
          </a:bodyPr>
          <a:lstStyle/>
          <a:p>
            <a:pPr marL="984250" lvl="4" indent="0">
              <a:buNone/>
            </a:pPr>
            <a:r>
              <a:rPr lang="en-US" altLang="ko-KR" dirty="0"/>
              <a:t>	</a:t>
            </a:r>
            <a:r>
              <a:rPr lang="en-US" altLang="ko-KR" dirty="0" smtClean="0"/>
              <a:t>- </a:t>
            </a:r>
            <a:r>
              <a:rPr lang="ko-KR" altLang="en-US" dirty="0"/>
              <a:t>둘째</a:t>
            </a:r>
            <a:r>
              <a:rPr lang="en-US" altLang="ko-KR" dirty="0"/>
              <a:t>, </a:t>
            </a:r>
            <a:r>
              <a:rPr lang="ko-KR" altLang="en-US" dirty="0" err="1"/>
              <a:t>노드</a:t>
            </a:r>
            <a:r>
              <a:rPr lang="ko-KR" altLang="en-US" dirty="0"/>
              <a:t> 간 분산 작업의 효과적인 분배로 네트워크 오버헤드가 감소한다</a:t>
            </a:r>
            <a:r>
              <a:rPr lang="en-US" altLang="ko-KR" dirty="0"/>
              <a:t>.</a:t>
            </a:r>
            <a:endParaRPr lang="en-US" altLang="ko-KR" dirty="0" smtClean="0"/>
          </a:p>
          <a:p>
            <a:pPr marL="984250" lvl="4" indent="0">
              <a:buNone/>
            </a:pPr>
            <a:r>
              <a:rPr lang="en-US" altLang="ko-KR" dirty="0" smtClean="0"/>
              <a:t>	- </a:t>
            </a:r>
            <a:r>
              <a:rPr lang="ko-KR" altLang="en-US" dirty="0"/>
              <a:t>셋째</a:t>
            </a:r>
            <a:r>
              <a:rPr lang="en-US" altLang="ko-KR" dirty="0"/>
              <a:t>, </a:t>
            </a:r>
            <a:r>
              <a:rPr lang="ko-KR" altLang="en-US" dirty="0" err="1"/>
              <a:t>노드의</a:t>
            </a:r>
            <a:r>
              <a:rPr lang="ko-KR" altLang="en-US" dirty="0"/>
              <a:t> 이종성을 고려한 데이터 배치로 처리 속도를 향상시키려면 각 </a:t>
            </a:r>
            <a:r>
              <a:rPr lang="ko-KR" altLang="en-US" dirty="0" err="1"/>
              <a:t>노드에</a:t>
            </a:r>
            <a:r>
              <a:rPr lang="ko-KR" altLang="en-US" dirty="0"/>
              <a:t> </a:t>
            </a:r>
            <a:r>
              <a:rPr lang="ko-KR" altLang="en-US" dirty="0" smtClean="0"/>
              <a:t>저장되는</a:t>
            </a:r>
            <a:endParaRPr lang="en-US" altLang="ko-KR" dirty="0" smtClean="0"/>
          </a:p>
          <a:p>
            <a:pPr marL="984250" lvl="4" indent="0">
              <a:buNone/>
            </a:pPr>
            <a:r>
              <a:rPr lang="en-US" altLang="ko-KR" dirty="0"/>
              <a:t> </a:t>
            </a:r>
            <a:r>
              <a:rPr lang="en-US" altLang="ko-KR" dirty="0" smtClean="0"/>
              <a:t>    </a:t>
            </a:r>
            <a:r>
              <a:rPr lang="ko-KR" altLang="en-US" dirty="0" smtClean="0"/>
              <a:t> 데이터의 양을 </a:t>
            </a:r>
            <a:r>
              <a:rPr lang="ko-KR" altLang="en-US" dirty="0"/>
              <a:t>적절히 분배한다</a:t>
            </a:r>
            <a:r>
              <a:rPr lang="en-US" altLang="ko-KR" dirty="0"/>
              <a:t>.</a:t>
            </a:r>
          </a:p>
          <a:p>
            <a:pPr marL="984250" lvl="4" indent="0">
              <a:buNone/>
            </a:pPr>
            <a:r>
              <a:rPr lang="en-US" altLang="ko-KR" dirty="0" smtClean="0"/>
              <a:t>	- </a:t>
            </a:r>
            <a:r>
              <a:rPr lang="ko-KR" altLang="en-US" dirty="0"/>
              <a:t>넷째</a:t>
            </a:r>
            <a:r>
              <a:rPr lang="en-US" altLang="ko-KR" dirty="0"/>
              <a:t>, </a:t>
            </a:r>
            <a:r>
              <a:rPr lang="ko-KR" altLang="en-US" dirty="0"/>
              <a:t>데이터 구성 및 자원 상태를 고려한 데이터 배치이다</a:t>
            </a:r>
            <a:r>
              <a:rPr lang="en-US" altLang="ko-KR" dirty="0"/>
              <a:t>. </a:t>
            </a:r>
            <a:r>
              <a:rPr lang="ko-KR" altLang="en-US" dirty="0"/>
              <a:t>분산 파일 시스템에서 데이터 </a:t>
            </a:r>
            <a:r>
              <a:rPr lang="ko-KR" altLang="en-US" dirty="0" err="1" smtClean="0"/>
              <a:t>블</a:t>
            </a:r>
            <a:endParaRPr lang="en-US" altLang="ko-KR" dirty="0" smtClean="0"/>
          </a:p>
          <a:p>
            <a:pPr marL="984250" lvl="4" indent="0">
              <a:buNone/>
            </a:pPr>
            <a:r>
              <a:rPr lang="en-US" altLang="ko-KR" dirty="0"/>
              <a:t> </a:t>
            </a:r>
            <a:r>
              <a:rPr lang="en-US" altLang="ko-KR" dirty="0" smtClean="0"/>
              <a:t>     </a:t>
            </a:r>
            <a:r>
              <a:rPr lang="ko-KR" altLang="en-US" dirty="0" err="1" smtClean="0"/>
              <a:t>록을</a:t>
            </a:r>
            <a:r>
              <a:rPr lang="ko-KR" altLang="en-US" dirty="0" smtClean="0"/>
              <a:t> 무작위로 </a:t>
            </a:r>
            <a:r>
              <a:rPr lang="ko-KR" altLang="en-US" dirty="0"/>
              <a:t>배치하면 효과적으로 부하 분산을 할 수 있다</a:t>
            </a:r>
            <a:r>
              <a:rPr lang="en-US" altLang="ko-KR" dirty="0" smtClean="0"/>
              <a:t>.</a:t>
            </a:r>
          </a:p>
          <a:p>
            <a:pPr marL="984250" lvl="4" indent="0">
              <a:buNone/>
            </a:pPr>
            <a:endParaRPr lang="en-US" altLang="ko-KR" dirty="0" smtClean="0"/>
          </a:p>
          <a:p>
            <a:pPr lvl="4"/>
            <a:r>
              <a:rPr lang="en-US" altLang="ko-KR" dirty="0"/>
              <a:t>SLA </a:t>
            </a:r>
            <a:r>
              <a:rPr lang="ko-KR" altLang="en-US" dirty="0"/>
              <a:t>기반 </a:t>
            </a:r>
            <a:r>
              <a:rPr lang="ko-KR" altLang="en-US" dirty="0" err="1"/>
              <a:t>클라우드</a:t>
            </a:r>
            <a:r>
              <a:rPr lang="ko-KR" altLang="en-US" dirty="0"/>
              <a:t> 자원 관리 기법 </a:t>
            </a:r>
            <a:r>
              <a:rPr lang="en-US" altLang="ko-KR" dirty="0"/>
              <a:t>[88], [89], [90], [91]</a:t>
            </a:r>
          </a:p>
          <a:p>
            <a:pPr marL="984250" lvl="4" indent="0">
              <a:buNone/>
            </a:pPr>
            <a:r>
              <a:rPr lang="en-US" altLang="ko-KR" dirty="0" smtClean="0"/>
              <a:t>	- </a:t>
            </a:r>
            <a:r>
              <a:rPr lang="ko-KR" altLang="en-US" dirty="0"/>
              <a:t>사용자 입장에서의 </a:t>
            </a:r>
            <a:r>
              <a:rPr lang="en-US" altLang="ko-KR" dirty="0"/>
              <a:t>SLA</a:t>
            </a:r>
            <a:r>
              <a:rPr lang="ko-KR" altLang="en-US" dirty="0"/>
              <a:t>는 해당 서비스에 서비스 수준을 효과적으로 보장할 수 있도록 하며</a:t>
            </a:r>
            <a:r>
              <a:rPr lang="en-US" altLang="ko-KR" dirty="0" smtClean="0"/>
              <a:t>,</a:t>
            </a:r>
            <a:endParaRPr lang="en-US" altLang="ko-KR" dirty="0"/>
          </a:p>
          <a:p>
            <a:pPr marL="984250" lvl="4" indent="0">
              <a:buNone/>
            </a:pPr>
            <a:r>
              <a:rPr lang="ko-KR" altLang="en-US" dirty="0" smtClean="0"/>
              <a:t>      서비스 </a:t>
            </a:r>
            <a:r>
              <a:rPr lang="ko-KR" altLang="en-US" dirty="0"/>
              <a:t>제공자 입장에서의 </a:t>
            </a:r>
            <a:r>
              <a:rPr lang="en-US" altLang="ko-KR" dirty="0"/>
              <a:t>SLA</a:t>
            </a:r>
            <a:r>
              <a:rPr lang="ko-KR" altLang="en-US" dirty="0"/>
              <a:t>는 자원 사용을 좀 더 유연하게 할 수 있도록 한다</a:t>
            </a:r>
            <a:r>
              <a:rPr lang="en-US" altLang="ko-KR" dirty="0"/>
              <a:t>.</a:t>
            </a:r>
          </a:p>
          <a:p>
            <a:pPr marL="984250" lvl="4" indent="0">
              <a:buNone/>
            </a:pPr>
            <a:r>
              <a:rPr lang="en-US" altLang="ko-KR" dirty="0"/>
              <a:t>	- [</a:t>
            </a:r>
            <a:r>
              <a:rPr lang="ko-KR" altLang="en-US" dirty="0"/>
              <a:t>그림 </a:t>
            </a:r>
            <a:r>
              <a:rPr lang="en-US" altLang="ko-KR" dirty="0"/>
              <a:t>7-13]</a:t>
            </a:r>
            <a:r>
              <a:rPr lang="ko-KR" altLang="en-US" dirty="0"/>
              <a:t>은 </a:t>
            </a:r>
            <a:r>
              <a:rPr lang="en-US" altLang="ko-KR" dirty="0"/>
              <a:t>VM </a:t>
            </a:r>
            <a:r>
              <a:rPr lang="ko-KR" altLang="en-US" dirty="0" err="1" smtClean="0"/>
              <a:t>마이그레이션을</a:t>
            </a:r>
            <a:r>
              <a:rPr lang="ko-KR" altLang="en-US" dirty="0" smtClean="0"/>
              <a:t> </a:t>
            </a:r>
            <a:r>
              <a:rPr lang="ko-KR" altLang="en-US" dirty="0"/>
              <a:t>이용한 </a:t>
            </a:r>
            <a:r>
              <a:rPr lang="en-US" altLang="ko-KR" dirty="0"/>
              <a:t>SLA</a:t>
            </a:r>
            <a:r>
              <a:rPr lang="ko-KR" altLang="en-US" dirty="0"/>
              <a:t>를 보장하는 자원 관리 구조의 예이다</a:t>
            </a:r>
            <a:r>
              <a:rPr lang="en-US" altLang="ko-KR" dirty="0"/>
              <a:t>. </a:t>
            </a:r>
            <a:endParaRPr lang="en-US" altLang="ko-KR" dirty="0" smtClean="0"/>
          </a:p>
          <a:p>
            <a:pPr marL="984250" lvl="4" indent="0">
              <a:buNone/>
            </a:pPr>
            <a:r>
              <a:rPr lang="en-US" altLang="ko-KR" dirty="0"/>
              <a:t> </a:t>
            </a:r>
            <a:r>
              <a:rPr lang="en-US" altLang="ko-KR" dirty="0" smtClean="0"/>
              <a:t>    </a:t>
            </a:r>
            <a:r>
              <a:rPr lang="ko-KR" altLang="en-US" dirty="0" smtClean="0"/>
              <a:t>이 </a:t>
            </a:r>
            <a:r>
              <a:rPr lang="ko-KR" altLang="en-US" dirty="0"/>
              <a:t>그림에서는 서비스 수요의 </a:t>
            </a:r>
            <a:r>
              <a:rPr lang="ko-KR" altLang="en-US" dirty="0" smtClean="0"/>
              <a:t>측정 </a:t>
            </a:r>
            <a:r>
              <a:rPr lang="ko-KR" altLang="en-US" dirty="0"/>
              <a:t>및 예측으로 워크로드 분배를 이용해 </a:t>
            </a:r>
            <a:r>
              <a:rPr lang="en-US" altLang="ko-KR" dirty="0"/>
              <a:t>SLA</a:t>
            </a:r>
            <a:r>
              <a:rPr lang="ko-KR" altLang="en-US" dirty="0"/>
              <a:t>를 </a:t>
            </a:r>
            <a:r>
              <a:rPr lang="ko-KR" altLang="en-US" dirty="0" smtClean="0"/>
              <a:t>보장하는</a:t>
            </a:r>
            <a:endParaRPr lang="en-US" altLang="ko-KR" dirty="0" smtClean="0"/>
          </a:p>
          <a:p>
            <a:pPr marL="984250" lvl="4" indent="0">
              <a:buNone/>
            </a:pPr>
            <a:r>
              <a:rPr lang="en-US" altLang="ko-KR" dirty="0"/>
              <a:t> </a:t>
            </a:r>
            <a:r>
              <a:rPr lang="en-US" altLang="ko-KR" dirty="0" smtClean="0"/>
              <a:t>   </a:t>
            </a:r>
            <a:r>
              <a:rPr lang="ko-KR" altLang="en-US" dirty="0" smtClean="0"/>
              <a:t> </a:t>
            </a:r>
            <a:r>
              <a:rPr lang="en-US" altLang="ko-KR" dirty="0"/>
              <a:t>VM </a:t>
            </a:r>
            <a:r>
              <a:rPr lang="ko-KR" altLang="en-US" dirty="0" err="1"/>
              <a:t>마이그레이션을</a:t>
            </a:r>
            <a:r>
              <a:rPr lang="ko-KR" altLang="en-US" dirty="0"/>
              <a:t> 수행하는 </a:t>
            </a:r>
            <a:r>
              <a:rPr lang="ko-KR" altLang="en-US" dirty="0" smtClean="0"/>
              <a:t>구조를 </a:t>
            </a:r>
            <a:r>
              <a:rPr lang="ko-KR" altLang="en-US" dirty="0"/>
              <a:t>보여 준다</a:t>
            </a:r>
            <a:r>
              <a:rPr lang="en-US" altLang="ko-KR" dirty="0" smtClean="0"/>
              <a:t>.</a:t>
            </a:r>
            <a:endParaRPr lang="en-US" altLang="ko-KR" dirty="0"/>
          </a:p>
          <a:p>
            <a:pPr lvl="4"/>
            <a:endParaRPr lang="en-US" altLang="ko-KR" dirty="0" smtClean="0"/>
          </a:p>
          <a:p>
            <a:pPr lvl="4"/>
            <a:endParaRPr lang="en-US" altLang="ko-KR" dirty="0"/>
          </a:p>
          <a:p>
            <a:pPr lvl="4"/>
            <a:endParaRPr lang="en-US" altLang="ko-KR" dirty="0" smtClean="0"/>
          </a:p>
          <a:p>
            <a:pPr lvl="4"/>
            <a:endParaRPr lang="en-US" altLang="ko-KR" dirty="0"/>
          </a:p>
          <a:p>
            <a:pPr lvl="4"/>
            <a:endParaRPr lang="en-US" altLang="ko-KR" dirty="0" smtClean="0"/>
          </a:p>
          <a:p>
            <a:pPr lvl="4"/>
            <a:endParaRPr lang="en-US" altLang="ko-KR" dirty="0"/>
          </a:p>
          <a:p>
            <a:pPr lvl="4"/>
            <a:endParaRPr lang="en-US" altLang="ko-KR" dirty="0" smtClean="0"/>
          </a:p>
          <a:p>
            <a:pPr lvl="4"/>
            <a:endParaRPr lang="en-US" altLang="ko-KR" dirty="0" smtClean="0"/>
          </a:p>
        </p:txBody>
      </p:sp>
    </p:spTree>
    <p:extLst>
      <p:ext uri="{BB962C8B-B14F-4D97-AF65-F5344CB8AC3E}">
        <p14:creationId xmlns:p14="http://schemas.microsoft.com/office/powerpoint/2010/main" xmlns="" val="2256542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pic>
        <p:nvPicPr>
          <p:cNvPr id="2" name="그림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91680" y="998729"/>
            <a:ext cx="5591524" cy="5556135"/>
          </a:xfrm>
          <a:prstGeom prst="rect">
            <a:avLst/>
          </a:prstGeom>
        </p:spPr>
      </p:pic>
    </p:spTree>
    <p:extLst>
      <p:ext uri="{BB962C8B-B14F-4D97-AF65-F5344CB8AC3E}">
        <p14:creationId xmlns:p14="http://schemas.microsoft.com/office/powerpoint/2010/main" xmlns="" val="32285416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normAutofit/>
          </a:bodyPr>
          <a:lstStyle/>
          <a:p>
            <a:pPr lvl="3"/>
            <a:r>
              <a:rPr lang="ko-KR" altLang="en-US" dirty="0" err="1"/>
              <a:t>클라우드</a:t>
            </a:r>
            <a:r>
              <a:rPr lang="ko-KR" altLang="en-US" dirty="0"/>
              <a:t> 서비스 브로커에서 자원 할당 </a:t>
            </a:r>
            <a:r>
              <a:rPr lang="ko-KR" altLang="en-US" dirty="0" smtClean="0"/>
              <a:t>기법</a:t>
            </a:r>
            <a:endParaRPr lang="en-US" altLang="ko-KR" dirty="0" smtClean="0"/>
          </a:p>
          <a:p>
            <a:pPr lvl="4"/>
            <a:r>
              <a:rPr lang="ko-KR" altLang="en-US" dirty="0" err="1"/>
              <a:t>빅데이터</a:t>
            </a:r>
            <a:r>
              <a:rPr lang="ko-KR" altLang="en-US" dirty="0"/>
              <a:t> 응용 처리에서 </a:t>
            </a:r>
            <a:r>
              <a:rPr lang="en-US" altLang="ko-KR" dirty="0"/>
              <a:t>CSB</a:t>
            </a:r>
            <a:r>
              <a:rPr lang="ko-KR" altLang="en-US" dirty="0"/>
              <a:t>는 </a:t>
            </a:r>
            <a:r>
              <a:rPr lang="en-US" altLang="ko-KR" dirty="0"/>
              <a:t>CSC</a:t>
            </a:r>
            <a:r>
              <a:rPr lang="ko-KR" altLang="en-US" dirty="0"/>
              <a:t>에 다양한 서비스를 제공하고 최적의 자원을 공급한다는 </a:t>
            </a:r>
            <a:r>
              <a:rPr lang="ko-KR" altLang="en-US" dirty="0" smtClean="0"/>
              <a:t>측면에서 </a:t>
            </a:r>
            <a:r>
              <a:rPr lang="ko-KR" altLang="en-US" dirty="0"/>
              <a:t>유용하다</a:t>
            </a:r>
            <a:r>
              <a:rPr lang="en-US" altLang="ko-KR" dirty="0"/>
              <a:t>.</a:t>
            </a:r>
          </a:p>
          <a:p>
            <a:pPr lvl="4"/>
            <a:endParaRPr lang="en-US" altLang="ko-KR" dirty="0" smtClean="0"/>
          </a:p>
          <a:p>
            <a:pPr lvl="4"/>
            <a:endParaRPr lang="en-US" altLang="ko-KR" dirty="0"/>
          </a:p>
          <a:p>
            <a:pPr lvl="4"/>
            <a:endParaRPr lang="en-US" altLang="ko-KR" dirty="0" smtClean="0"/>
          </a:p>
          <a:p>
            <a:pPr lvl="4"/>
            <a:endParaRPr lang="en-US" altLang="ko-KR" dirty="0"/>
          </a:p>
          <a:p>
            <a:pPr lvl="4"/>
            <a:endParaRPr lang="en-US" altLang="ko-KR" dirty="0" smtClean="0"/>
          </a:p>
          <a:p>
            <a:pPr lvl="4"/>
            <a:endParaRPr lang="en-US" altLang="ko-KR" dirty="0" smtClean="0"/>
          </a:p>
        </p:txBody>
      </p:sp>
      <p:pic>
        <p:nvPicPr>
          <p:cNvPr id="2" name="그림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191284" y="2078850"/>
            <a:ext cx="6479307" cy="4545505"/>
          </a:xfrm>
          <a:prstGeom prst="rect">
            <a:avLst/>
          </a:prstGeom>
        </p:spPr>
      </p:pic>
    </p:spTree>
    <p:extLst>
      <p:ext uri="{BB962C8B-B14F-4D97-AF65-F5344CB8AC3E}">
        <p14:creationId xmlns:p14="http://schemas.microsoft.com/office/powerpoint/2010/main" xmlns="" val="40427430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normAutofit/>
          </a:bodyPr>
          <a:lstStyle/>
          <a:p>
            <a:pPr lvl="4"/>
            <a:r>
              <a:rPr lang="ko-KR" altLang="en-US" dirty="0" err="1"/>
              <a:t>클라우드</a:t>
            </a:r>
            <a:r>
              <a:rPr lang="ko-KR" altLang="en-US" dirty="0"/>
              <a:t> 서비스 브로커를 이용한 </a:t>
            </a:r>
            <a:r>
              <a:rPr lang="en-US" altLang="ko-KR" dirty="0" err="1"/>
              <a:t>IaaS</a:t>
            </a:r>
            <a:r>
              <a:rPr lang="ko-KR" altLang="en-US" dirty="0"/>
              <a:t>의 결합 및 </a:t>
            </a:r>
            <a:r>
              <a:rPr lang="ko-KR" altLang="en-US" dirty="0" err="1"/>
              <a:t>아비트리지</a:t>
            </a:r>
            <a:r>
              <a:rPr lang="ko-KR" altLang="en-US" dirty="0"/>
              <a:t> </a:t>
            </a:r>
            <a:r>
              <a:rPr lang="ko-KR" altLang="en-US" dirty="0" smtClean="0"/>
              <a:t>제공</a:t>
            </a:r>
            <a:endParaRPr lang="en-US" altLang="ko-KR" dirty="0" smtClean="0"/>
          </a:p>
          <a:p>
            <a:pPr marL="984250" lvl="4" indent="0">
              <a:buNone/>
            </a:pPr>
            <a:r>
              <a:rPr lang="en-US" altLang="ko-KR" dirty="0"/>
              <a:t>	- CSB</a:t>
            </a:r>
            <a:r>
              <a:rPr lang="ko-KR" altLang="en-US" dirty="0"/>
              <a:t>는 비즈니스 관점에서 독립적으로 존재하는데</a:t>
            </a:r>
            <a:r>
              <a:rPr lang="en-US" altLang="ko-KR" dirty="0"/>
              <a:t>, CSP</a:t>
            </a:r>
            <a:r>
              <a:rPr lang="ko-KR" altLang="en-US" dirty="0"/>
              <a:t>에서 자원을 임대하여 편리한 </a:t>
            </a:r>
            <a:r>
              <a:rPr lang="ko-KR" altLang="en-US" dirty="0" err="1" smtClean="0"/>
              <a:t>인터</a:t>
            </a:r>
            <a:endParaRPr lang="en-US" altLang="ko-KR" dirty="0" smtClean="0"/>
          </a:p>
          <a:p>
            <a:pPr marL="984250" lvl="4" indent="0">
              <a:buNone/>
            </a:pPr>
            <a:r>
              <a:rPr lang="en-US" altLang="ko-KR" dirty="0"/>
              <a:t> </a:t>
            </a:r>
            <a:r>
              <a:rPr lang="en-US" altLang="ko-KR" dirty="0" smtClean="0"/>
              <a:t>     </a:t>
            </a:r>
            <a:r>
              <a:rPr lang="ko-KR" altLang="en-US" dirty="0" smtClean="0"/>
              <a:t>페이스를 </a:t>
            </a:r>
            <a:r>
              <a:rPr lang="ko-KR" altLang="en-US" dirty="0"/>
              <a:t>지원하고 </a:t>
            </a:r>
            <a:r>
              <a:rPr lang="en-US" altLang="ko-KR" dirty="0"/>
              <a:t>CSC</a:t>
            </a:r>
            <a:r>
              <a:rPr lang="ko-KR" altLang="en-US" dirty="0"/>
              <a:t>에 따른 최적의 자원을 공급하며 동적인 상황에 따라 자원을 </a:t>
            </a:r>
            <a:r>
              <a:rPr lang="ko-KR" altLang="en-US" dirty="0" smtClean="0"/>
              <a:t>재배치</a:t>
            </a:r>
            <a:endParaRPr lang="en-US" altLang="ko-KR" dirty="0" smtClean="0"/>
          </a:p>
          <a:p>
            <a:pPr marL="984250" lvl="4" indent="0">
              <a:buNone/>
            </a:pPr>
            <a:r>
              <a:rPr lang="en-US" altLang="ko-KR" dirty="0"/>
              <a:t> </a:t>
            </a:r>
            <a:r>
              <a:rPr lang="en-US" altLang="ko-KR" dirty="0" smtClean="0"/>
              <a:t>     </a:t>
            </a:r>
            <a:r>
              <a:rPr lang="ko-KR" altLang="en-US" dirty="0" smtClean="0"/>
              <a:t>하는 </a:t>
            </a:r>
            <a:r>
              <a:rPr lang="ko-KR" altLang="en-US" dirty="0"/>
              <a:t>등 서비스를 제공할 수 있다</a:t>
            </a:r>
            <a:r>
              <a:rPr lang="en-US" altLang="ko-KR" dirty="0"/>
              <a:t>.</a:t>
            </a:r>
          </a:p>
          <a:p>
            <a:pPr lvl="4"/>
            <a:r>
              <a:rPr lang="ko-KR" altLang="en-US" dirty="0" err="1"/>
              <a:t>클라우드</a:t>
            </a:r>
            <a:r>
              <a:rPr lang="ko-KR" altLang="en-US" dirty="0"/>
              <a:t> 서비스 브로커를 이용한 응용 처리 서비스 </a:t>
            </a:r>
            <a:r>
              <a:rPr lang="ko-KR" altLang="en-US" dirty="0" smtClean="0"/>
              <a:t>중개</a:t>
            </a:r>
            <a:endParaRPr lang="en-US" altLang="ko-KR" dirty="0" smtClean="0"/>
          </a:p>
          <a:p>
            <a:pPr marL="984250" lvl="4" indent="0">
              <a:buNone/>
            </a:pPr>
            <a:r>
              <a:rPr lang="en-US" altLang="ko-KR" dirty="0"/>
              <a:t>	</a:t>
            </a:r>
            <a:r>
              <a:rPr lang="en-US" altLang="ko-KR" dirty="0" smtClean="0"/>
              <a:t>- </a:t>
            </a:r>
            <a:r>
              <a:rPr lang="ko-KR" altLang="en-US" dirty="0" err="1"/>
              <a:t>클라우드에서</a:t>
            </a:r>
            <a:r>
              <a:rPr lang="ko-KR" altLang="en-US" dirty="0"/>
              <a:t> 응용 처리를 할 때 자원 할당 및 스케줄링은 해당 응용 처리 성능에 큰 </a:t>
            </a:r>
            <a:r>
              <a:rPr lang="ko-KR" altLang="en-US" dirty="0" smtClean="0"/>
              <a:t>영향을</a:t>
            </a:r>
            <a:endParaRPr lang="ko-KR" altLang="en-US" dirty="0"/>
          </a:p>
          <a:p>
            <a:pPr marL="984250" lvl="4" indent="0">
              <a:buNone/>
            </a:pPr>
            <a:r>
              <a:rPr lang="ko-KR" altLang="en-US" dirty="0" smtClean="0"/>
              <a:t>      미친다</a:t>
            </a:r>
            <a:r>
              <a:rPr lang="en-US" altLang="ko-KR" dirty="0" smtClean="0"/>
              <a:t>. </a:t>
            </a:r>
            <a:r>
              <a:rPr lang="ko-KR" altLang="en-US" dirty="0"/>
              <a:t>이를 지원하는 서비스는 </a:t>
            </a:r>
            <a:r>
              <a:rPr lang="en-US" altLang="ko-KR" dirty="0"/>
              <a:t>CSC</a:t>
            </a:r>
            <a:r>
              <a:rPr lang="ko-KR" altLang="en-US" dirty="0"/>
              <a:t>가 응용을 효과적으로 처리할 수 있도록 도와준다</a:t>
            </a:r>
            <a:r>
              <a:rPr lang="en-US" altLang="ko-KR" dirty="0"/>
              <a:t>.</a:t>
            </a:r>
            <a:endParaRPr lang="en-US" altLang="ko-KR" dirty="0" smtClean="0"/>
          </a:p>
          <a:p>
            <a:pPr marL="984250" lvl="4" indent="0">
              <a:buNone/>
            </a:pPr>
            <a:r>
              <a:rPr lang="en-US" altLang="ko-KR" dirty="0"/>
              <a:t>	- [</a:t>
            </a:r>
            <a:r>
              <a:rPr lang="ko-KR" altLang="en-US" dirty="0"/>
              <a:t>그림 </a:t>
            </a:r>
            <a:r>
              <a:rPr lang="en-US" altLang="ko-KR" dirty="0"/>
              <a:t>7-15]</a:t>
            </a:r>
            <a:r>
              <a:rPr lang="ko-KR" altLang="en-US" dirty="0"/>
              <a:t>는 그 예인 </a:t>
            </a:r>
            <a:r>
              <a:rPr lang="ko-KR" altLang="en-US" dirty="0" err="1"/>
              <a:t>아네카</a:t>
            </a:r>
            <a:r>
              <a:rPr lang="en-US" altLang="ko-KR" baseline="30000" dirty="0"/>
              <a:t>Aneka</a:t>
            </a:r>
            <a:r>
              <a:rPr lang="en-US" altLang="ko-KR" dirty="0"/>
              <a:t> [112]</a:t>
            </a:r>
            <a:r>
              <a:rPr lang="ko-KR" altLang="en-US" dirty="0"/>
              <a:t>이다</a:t>
            </a:r>
            <a:r>
              <a:rPr lang="en-US" altLang="ko-KR" dirty="0"/>
              <a:t>. </a:t>
            </a:r>
            <a:r>
              <a:rPr lang="ko-KR" altLang="en-US" dirty="0" err="1"/>
              <a:t>아네카는</a:t>
            </a:r>
            <a:r>
              <a:rPr lang="ko-KR" altLang="en-US" dirty="0"/>
              <a:t> 다양한 분야에서 응용을 개발하기 </a:t>
            </a:r>
            <a:endParaRPr lang="en-US" altLang="ko-KR" dirty="0" smtClean="0"/>
          </a:p>
          <a:p>
            <a:pPr marL="984250" lvl="4" indent="0">
              <a:buNone/>
            </a:pPr>
            <a:r>
              <a:rPr lang="en-US" altLang="ko-KR" dirty="0"/>
              <a:t> </a:t>
            </a:r>
            <a:r>
              <a:rPr lang="en-US" altLang="ko-KR" dirty="0" smtClean="0"/>
              <a:t>    </a:t>
            </a:r>
            <a:r>
              <a:rPr lang="ko-KR" altLang="en-US" dirty="0" smtClean="0"/>
              <a:t>위한 </a:t>
            </a:r>
            <a:r>
              <a:rPr lang="ko-KR" altLang="en-US" dirty="0"/>
              <a:t>소프트웨어 개발 도구</a:t>
            </a:r>
            <a:r>
              <a:rPr lang="en-US" altLang="ko-KR" baseline="30000" dirty="0"/>
              <a:t>Software Development Kit; SDK </a:t>
            </a:r>
            <a:r>
              <a:rPr lang="ko-KR" altLang="en-US" dirty="0"/>
              <a:t>등을 제공해 다수의 프로그래밍 모델을 </a:t>
            </a:r>
            <a:r>
              <a:rPr lang="ko-KR" altLang="en-US" dirty="0" smtClean="0"/>
              <a:t>이용</a:t>
            </a:r>
            <a:endParaRPr lang="en-US" altLang="ko-KR" dirty="0" smtClean="0"/>
          </a:p>
          <a:p>
            <a:pPr marL="984250" lvl="4" indent="0">
              <a:buNone/>
            </a:pPr>
            <a:r>
              <a:rPr lang="en-US" altLang="ko-KR" dirty="0"/>
              <a:t> </a:t>
            </a:r>
            <a:r>
              <a:rPr lang="en-US" altLang="ko-KR" dirty="0" smtClean="0"/>
              <a:t>    </a:t>
            </a:r>
            <a:r>
              <a:rPr lang="ko-KR" altLang="en-US" dirty="0" smtClean="0"/>
              <a:t>할 </a:t>
            </a:r>
            <a:r>
              <a:rPr lang="ko-KR" altLang="en-US" dirty="0"/>
              <a:t>수 있다</a:t>
            </a:r>
            <a:r>
              <a:rPr lang="en-US" altLang="ko-KR" dirty="0"/>
              <a:t>. </a:t>
            </a:r>
            <a:r>
              <a:rPr lang="ko-KR" altLang="en-US" dirty="0"/>
              <a:t>그리고 자원 할당 및 스케줄링을 통해 사설 </a:t>
            </a:r>
            <a:r>
              <a:rPr lang="ko-KR" altLang="en-US" dirty="0" err="1"/>
              <a:t>클라우드</a:t>
            </a:r>
            <a:r>
              <a:rPr lang="en-US" altLang="ko-KR" baseline="30000" dirty="0"/>
              <a:t>Private Cloud </a:t>
            </a:r>
            <a:r>
              <a:rPr lang="ko-KR" altLang="en-US" dirty="0"/>
              <a:t>및 공공 </a:t>
            </a:r>
            <a:r>
              <a:rPr lang="ko-KR" altLang="en-US" dirty="0" err="1" smtClean="0"/>
              <a:t>클라우드</a:t>
            </a:r>
            <a:endParaRPr lang="en-US" altLang="ko-KR" dirty="0" smtClean="0"/>
          </a:p>
          <a:p>
            <a:pPr marL="984250" lvl="4" indent="0">
              <a:buNone/>
            </a:pPr>
            <a:r>
              <a:rPr lang="en-US" altLang="ko-KR" dirty="0"/>
              <a:t> </a:t>
            </a:r>
            <a:r>
              <a:rPr lang="en-US" altLang="ko-KR" dirty="0" smtClean="0"/>
              <a:t>    </a:t>
            </a:r>
            <a:r>
              <a:rPr lang="en-US" altLang="ko-KR" baseline="30000" dirty="0" smtClean="0"/>
              <a:t>Public </a:t>
            </a:r>
            <a:r>
              <a:rPr lang="en-US" altLang="ko-KR" baseline="30000" dirty="0"/>
              <a:t>Cloud</a:t>
            </a:r>
            <a:r>
              <a:rPr lang="ko-KR" altLang="en-US" dirty="0"/>
              <a:t>에서 해당 응용을 실행할 수 있는 플랫폼을 제공한다</a:t>
            </a:r>
            <a:r>
              <a:rPr lang="en-US" altLang="ko-KR" dirty="0" smtClean="0"/>
              <a:t>.</a:t>
            </a:r>
          </a:p>
          <a:p>
            <a:pPr marL="984250" lvl="4" indent="0">
              <a:buNone/>
            </a:pPr>
            <a:r>
              <a:rPr lang="en-US" altLang="ko-KR" dirty="0"/>
              <a:t>	- CSB</a:t>
            </a:r>
            <a:r>
              <a:rPr lang="ko-KR" altLang="en-US" dirty="0"/>
              <a:t>가 비즈니스 관점에서 독립적으로 존재할 때 </a:t>
            </a:r>
            <a:r>
              <a:rPr lang="en-US" altLang="ko-KR" dirty="0"/>
              <a:t>CSP</a:t>
            </a:r>
            <a:r>
              <a:rPr lang="ko-KR" altLang="en-US" dirty="0"/>
              <a:t>에서 자원을 임대하여 </a:t>
            </a:r>
            <a:r>
              <a:rPr lang="en-US" altLang="ko-KR" dirty="0"/>
              <a:t>CSC</a:t>
            </a:r>
            <a:r>
              <a:rPr lang="ko-KR" altLang="en-US" dirty="0" smtClean="0"/>
              <a:t>가 요청한    </a:t>
            </a:r>
            <a:endParaRPr lang="en-US" altLang="ko-KR" dirty="0" smtClean="0"/>
          </a:p>
          <a:p>
            <a:pPr marL="984250" lvl="4" indent="0">
              <a:buNone/>
            </a:pPr>
            <a:r>
              <a:rPr lang="en-US" altLang="ko-KR" dirty="0"/>
              <a:t> </a:t>
            </a:r>
            <a:r>
              <a:rPr lang="en-US" altLang="ko-KR" dirty="0" smtClean="0"/>
              <a:t>     </a:t>
            </a:r>
            <a:r>
              <a:rPr lang="ko-KR" altLang="en-US" dirty="0" smtClean="0"/>
              <a:t>응용 </a:t>
            </a:r>
            <a:r>
              <a:rPr lang="ko-KR" altLang="en-US" dirty="0"/>
              <a:t>처리에 서비스를 제공하는데</a:t>
            </a:r>
            <a:r>
              <a:rPr lang="en-US" altLang="ko-KR" dirty="0"/>
              <a:t>, CSB</a:t>
            </a:r>
            <a:r>
              <a:rPr lang="ko-KR" altLang="en-US" dirty="0"/>
              <a:t>의 이득을 최대화하려면 </a:t>
            </a:r>
            <a:r>
              <a:rPr lang="en-US" altLang="ko-KR" dirty="0"/>
              <a:t>CSP</a:t>
            </a:r>
            <a:r>
              <a:rPr lang="ko-KR" altLang="en-US" dirty="0"/>
              <a:t>에서 자원 </a:t>
            </a:r>
            <a:r>
              <a:rPr lang="ko-KR" altLang="en-US" dirty="0" smtClean="0"/>
              <a:t>사용 비용을  </a:t>
            </a:r>
            <a:endParaRPr lang="en-US" altLang="ko-KR" dirty="0" smtClean="0"/>
          </a:p>
          <a:p>
            <a:pPr marL="984250" lvl="4" indent="0">
              <a:buNone/>
            </a:pPr>
            <a:r>
              <a:rPr lang="en-US" altLang="ko-KR" dirty="0"/>
              <a:t> </a:t>
            </a:r>
            <a:r>
              <a:rPr lang="en-US" altLang="ko-KR" dirty="0" smtClean="0"/>
              <a:t>     </a:t>
            </a:r>
            <a:r>
              <a:rPr lang="ko-KR" altLang="en-US" dirty="0" smtClean="0"/>
              <a:t>최소화해야 </a:t>
            </a:r>
            <a:r>
              <a:rPr lang="ko-KR" altLang="en-US" dirty="0"/>
              <a:t>하며 이는 곧 자원의 사용률을 높임으로써 달성할 수 있다</a:t>
            </a:r>
            <a:r>
              <a:rPr lang="en-US" altLang="ko-KR" dirty="0"/>
              <a:t>.</a:t>
            </a:r>
          </a:p>
          <a:p>
            <a:pPr marL="984250" lvl="4" indent="0">
              <a:buNone/>
            </a:pPr>
            <a:r>
              <a:rPr lang="en-US" altLang="ko-KR" dirty="0"/>
              <a:t>	- CSB</a:t>
            </a:r>
            <a:r>
              <a:rPr lang="ko-KR" altLang="en-US" dirty="0"/>
              <a:t>가 </a:t>
            </a:r>
            <a:r>
              <a:rPr lang="en-US" altLang="ko-KR" dirty="0"/>
              <a:t>CSP</a:t>
            </a:r>
            <a:r>
              <a:rPr lang="ko-KR" altLang="en-US" dirty="0"/>
              <a:t>에서 임대하는 자원의 형태가 현재 일반적으로 사용되는 </a:t>
            </a:r>
            <a:r>
              <a:rPr lang="ko-KR" altLang="en-US" dirty="0" err="1"/>
              <a:t>온디맨드</a:t>
            </a:r>
            <a:r>
              <a:rPr lang="ko-KR" altLang="en-US" dirty="0"/>
              <a:t> 및 예약 </a:t>
            </a:r>
            <a:r>
              <a:rPr lang="ko-KR" altLang="en-US" dirty="0" err="1" smtClean="0"/>
              <a:t>인스</a:t>
            </a:r>
            <a:endParaRPr lang="ko-KR" altLang="en-US" dirty="0"/>
          </a:p>
          <a:p>
            <a:pPr marL="984250" lvl="4" indent="0">
              <a:buNone/>
            </a:pPr>
            <a:r>
              <a:rPr lang="ko-KR" altLang="en-US" dirty="0" smtClean="0"/>
              <a:t>      </a:t>
            </a:r>
            <a:r>
              <a:rPr lang="ko-KR" altLang="en-US" dirty="0" err="1" smtClean="0"/>
              <a:t>턴스의</a:t>
            </a:r>
            <a:r>
              <a:rPr lang="ko-KR" altLang="en-US" dirty="0" smtClean="0"/>
              <a:t> </a:t>
            </a:r>
            <a:r>
              <a:rPr lang="ko-KR" altLang="en-US" dirty="0"/>
              <a:t>형태라고 가정할 때 자원 공급은 </a:t>
            </a:r>
            <a:r>
              <a:rPr lang="en-US" altLang="ko-KR" dirty="0"/>
              <a:t>[</a:t>
            </a:r>
            <a:r>
              <a:rPr lang="ko-KR" altLang="en-US" dirty="0"/>
              <a:t>그림 </a:t>
            </a:r>
            <a:r>
              <a:rPr lang="en-US" altLang="ko-KR" dirty="0"/>
              <a:t>7-16]</a:t>
            </a:r>
            <a:r>
              <a:rPr lang="ko-KR" altLang="en-US" dirty="0"/>
              <a:t>과 같이 네 가지 형태로 수행될 수 있다</a:t>
            </a:r>
            <a:r>
              <a:rPr lang="en-US" altLang="ko-KR" dirty="0" smtClean="0"/>
              <a:t>.</a:t>
            </a:r>
            <a:endParaRPr lang="en-US" altLang="ko-KR" dirty="0"/>
          </a:p>
          <a:p>
            <a:pPr marL="984250" lvl="4" indent="0">
              <a:buNone/>
            </a:pPr>
            <a:r>
              <a:rPr lang="en-US" altLang="ko-KR" dirty="0" smtClean="0"/>
              <a:t>      [</a:t>
            </a:r>
            <a:r>
              <a:rPr lang="en-US" altLang="ko-KR" dirty="0"/>
              <a:t>113]</a:t>
            </a:r>
            <a:endParaRPr lang="en-US" altLang="ko-KR" dirty="0" smtClean="0"/>
          </a:p>
          <a:p>
            <a:pPr lvl="4"/>
            <a:endParaRPr lang="en-US" altLang="ko-KR" dirty="0"/>
          </a:p>
          <a:p>
            <a:pPr lvl="4"/>
            <a:endParaRPr lang="en-US" altLang="ko-KR" dirty="0" smtClean="0"/>
          </a:p>
          <a:p>
            <a:pPr lvl="4"/>
            <a:endParaRPr lang="en-US" altLang="ko-KR" dirty="0" smtClean="0"/>
          </a:p>
        </p:txBody>
      </p:sp>
    </p:spTree>
    <p:extLst>
      <p:ext uri="{BB962C8B-B14F-4D97-AF65-F5344CB8AC3E}">
        <p14:creationId xmlns:p14="http://schemas.microsoft.com/office/powerpoint/2010/main" xmlns="" val="19649446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pic>
        <p:nvPicPr>
          <p:cNvPr id="2" name="그림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21649" y="869395"/>
            <a:ext cx="6435715" cy="5772424"/>
          </a:xfrm>
          <a:prstGeom prst="rect">
            <a:avLst/>
          </a:prstGeom>
        </p:spPr>
      </p:pic>
    </p:spTree>
    <p:extLst>
      <p:ext uri="{BB962C8B-B14F-4D97-AF65-F5344CB8AC3E}">
        <p14:creationId xmlns:p14="http://schemas.microsoft.com/office/powerpoint/2010/main" xmlns="" val="13433979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normAutofit/>
          </a:bodyPr>
          <a:lstStyle/>
          <a:p>
            <a:pPr marL="984250" lvl="4" indent="0">
              <a:buNone/>
            </a:pPr>
            <a:r>
              <a:rPr lang="en-US" altLang="ko-KR" dirty="0"/>
              <a:t>	- CSB</a:t>
            </a:r>
            <a:r>
              <a:rPr lang="ko-KR" altLang="en-US" dirty="0"/>
              <a:t>가 비즈니스 관점에서 독립적으로 존재할 때 </a:t>
            </a:r>
            <a:r>
              <a:rPr lang="en-US" altLang="ko-KR" dirty="0"/>
              <a:t>CSP</a:t>
            </a:r>
            <a:r>
              <a:rPr lang="ko-KR" altLang="en-US" dirty="0"/>
              <a:t>에서 자원을 임대하여 </a:t>
            </a:r>
            <a:r>
              <a:rPr lang="en-US" altLang="ko-KR" dirty="0"/>
              <a:t>CSC</a:t>
            </a:r>
            <a:r>
              <a:rPr lang="ko-KR" altLang="en-US" dirty="0" smtClean="0"/>
              <a:t>가 요청한    </a:t>
            </a:r>
            <a:endParaRPr lang="en-US" altLang="ko-KR" dirty="0" smtClean="0"/>
          </a:p>
          <a:p>
            <a:pPr marL="984250" lvl="4" indent="0">
              <a:buNone/>
            </a:pPr>
            <a:r>
              <a:rPr lang="en-US" altLang="ko-KR" dirty="0"/>
              <a:t> </a:t>
            </a:r>
            <a:r>
              <a:rPr lang="en-US" altLang="ko-KR" dirty="0" smtClean="0"/>
              <a:t>     </a:t>
            </a:r>
            <a:r>
              <a:rPr lang="ko-KR" altLang="en-US" dirty="0" smtClean="0"/>
              <a:t>응용 </a:t>
            </a:r>
            <a:r>
              <a:rPr lang="ko-KR" altLang="en-US" dirty="0"/>
              <a:t>처리에 서비스를 제공하는데</a:t>
            </a:r>
            <a:r>
              <a:rPr lang="en-US" altLang="ko-KR" dirty="0"/>
              <a:t>, CSB</a:t>
            </a:r>
            <a:r>
              <a:rPr lang="ko-KR" altLang="en-US" dirty="0"/>
              <a:t>의 이득을 최대화하려면 </a:t>
            </a:r>
            <a:r>
              <a:rPr lang="en-US" altLang="ko-KR" dirty="0"/>
              <a:t>CSP</a:t>
            </a:r>
            <a:r>
              <a:rPr lang="ko-KR" altLang="en-US" dirty="0"/>
              <a:t>에서 자원 </a:t>
            </a:r>
            <a:r>
              <a:rPr lang="ko-KR" altLang="en-US" dirty="0" smtClean="0"/>
              <a:t>사용 비용을  </a:t>
            </a:r>
            <a:endParaRPr lang="en-US" altLang="ko-KR" dirty="0" smtClean="0"/>
          </a:p>
          <a:p>
            <a:pPr marL="984250" lvl="4" indent="0">
              <a:buNone/>
            </a:pPr>
            <a:r>
              <a:rPr lang="en-US" altLang="ko-KR" dirty="0"/>
              <a:t> </a:t>
            </a:r>
            <a:r>
              <a:rPr lang="en-US" altLang="ko-KR" dirty="0" smtClean="0"/>
              <a:t>     </a:t>
            </a:r>
            <a:r>
              <a:rPr lang="ko-KR" altLang="en-US" dirty="0" smtClean="0"/>
              <a:t>최소화해야 </a:t>
            </a:r>
            <a:r>
              <a:rPr lang="ko-KR" altLang="en-US" dirty="0"/>
              <a:t>하며 이는 곧 자원의 사용률을 높임으로써 달성할 수 있다</a:t>
            </a:r>
            <a:r>
              <a:rPr lang="en-US" altLang="ko-KR" dirty="0"/>
              <a:t>.</a:t>
            </a:r>
          </a:p>
          <a:p>
            <a:pPr marL="984250" lvl="4" indent="0">
              <a:buNone/>
            </a:pPr>
            <a:r>
              <a:rPr lang="en-US" altLang="ko-KR" dirty="0"/>
              <a:t>	- CSB</a:t>
            </a:r>
            <a:r>
              <a:rPr lang="ko-KR" altLang="en-US" dirty="0"/>
              <a:t>가 </a:t>
            </a:r>
            <a:r>
              <a:rPr lang="en-US" altLang="ko-KR" dirty="0"/>
              <a:t>CSP</a:t>
            </a:r>
            <a:r>
              <a:rPr lang="ko-KR" altLang="en-US" dirty="0"/>
              <a:t>에서 임대하는 자원의 형태가 현재 일반적으로 사용되는 </a:t>
            </a:r>
            <a:r>
              <a:rPr lang="ko-KR" altLang="en-US" dirty="0" err="1"/>
              <a:t>온디맨드</a:t>
            </a:r>
            <a:r>
              <a:rPr lang="ko-KR" altLang="en-US" dirty="0"/>
              <a:t> 및 예약 </a:t>
            </a:r>
            <a:r>
              <a:rPr lang="ko-KR" altLang="en-US" dirty="0" err="1" smtClean="0"/>
              <a:t>인스</a:t>
            </a:r>
            <a:endParaRPr lang="ko-KR" altLang="en-US" dirty="0"/>
          </a:p>
          <a:p>
            <a:pPr marL="984250" lvl="4" indent="0">
              <a:buNone/>
            </a:pPr>
            <a:r>
              <a:rPr lang="ko-KR" altLang="en-US" dirty="0" smtClean="0"/>
              <a:t>      </a:t>
            </a:r>
            <a:r>
              <a:rPr lang="ko-KR" altLang="en-US" dirty="0" err="1" smtClean="0"/>
              <a:t>턴스의</a:t>
            </a:r>
            <a:r>
              <a:rPr lang="ko-KR" altLang="en-US" dirty="0" smtClean="0"/>
              <a:t> </a:t>
            </a:r>
            <a:r>
              <a:rPr lang="ko-KR" altLang="en-US" dirty="0"/>
              <a:t>형태라고 가정할 때 자원 공급은 </a:t>
            </a:r>
            <a:r>
              <a:rPr lang="en-US" altLang="ko-KR" dirty="0"/>
              <a:t>[</a:t>
            </a:r>
            <a:r>
              <a:rPr lang="ko-KR" altLang="en-US" dirty="0"/>
              <a:t>그림 </a:t>
            </a:r>
            <a:r>
              <a:rPr lang="en-US" altLang="ko-KR" dirty="0"/>
              <a:t>7-16]</a:t>
            </a:r>
            <a:r>
              <a:rPr lang="ko-KR" altLang="en-US" dirty="0"/>
              <a:t>과 같이 네 가지 형태로 수행될 수 있다</a:t>
            </a:r>
            <a:r>
              <a:rPr lang="en-US" altLang="ko-KR" dirty="0" smtClean="0"/>
              <a:t>.</a:t>
            </a:r>
            <a:endParaRPr lang="en-US" altLang="ko-KR" dirty="0"/>
          </a:p>
          <a:p>
            <a:pPr marL="984250" lvl="4" indent="0">
              <a:buNone/>
            </a:pPr>
            <a:r>
              <a:rPr lang="en-US" altLang="ko-KR" dirty="0" smtClean="0"/>
              <a:t>      [</a:t>
            </a:r>
            <a:r>
              <a:rPr lang="en-US" altLang="ko-KR" dirty="0"/>
              <a:t>113]</a:t>
            </a:r>
            <a:endParaRPr lang="en-US" altLang="ko-KR" dirty="0" smtClean="0"/>
          </a:p>
          <a:p>
            <a:pPr marL="984250" lvl="4" indent="0">
              <a:buNone/>
            </a:pPr>
            <a:endParaRPr lang="en-US" altLang="ko-KR" dirty="0" smtClean="0"/>
          </a:p>
          <a:p>
            <a:pPr marL="984250" lvl="4" indent="0">
              <a:buNone/>
            </a:pPr>
            <a:r>
              <a:rPr lang="en-US" altLang="ko-KR" dirty="0"/>
              <a:t>	</a:t>
            </a:r>
            <a:r>
              <a:rPr lang="en-US" altLang="ko-KR" dirty="0" smtClean="0"/>
              <a:t>• </a:t>
            </a:r>
            <a:r>
              <a:rPr lang="en-US" altLang="ko-KR" dirty="0"/>
              <a:t>1VM4ALL : </a:t>
            </a:r>
            <a:r>
              <a:rPr lang="ko-KR" altLang="en-US" dirty="0"/>
              <a:t>하나의 </a:t>
            </a:r>
            <a:r>
              <a:rPr lang="en-US" altLang="ko-KR" dirty="0"/>
              <a:t>VM</a:t>
            </a:r>
            <a:r>
              <a:rPr lang="ko-KR" altLang="en-US" dirty="0"/>
              <a:t>에 작업을 모두 할당한다</a:t>
            </a:r>
            <a:r>
              <a:rPr lang="en-US" altLang="ko-KR" dirty="0"/>
              <a:t>. </a:t>
            </a:r>
            <a:r>
              <a:rPr lang="ko-KR" altLang="en-US" dirty="0"/>
              <a:t>자원 사용 비용을 최소화할 수 있으나 </a:t>
            </a:r>
            <a:r>
              <a:rPr lang="ko-KR" altLang="en-US" dirty="0" smtClean="0"/>
              <a:t>작업</a:t>
            </a:r>
            <a:endParaRPr lang="en-US" altLang="ko-KR" dirty="0" smtClean="0"/>
          </a:p>
          <a:p>
            <a:pPr marL="984250" lvl="4" indent="0">
              <a:buNone/>
            </a:pPr>
            <a:r>
              <a:rPr lang="en-US" altLang="ko-KR" dirty="0"/>
              <a:t> </a:t>
            </a:r>
            <a:r>
              <a:rPr lang="en-US" altLang="ko-KR" dirty="0" smtClean="0"/>
              <a:t>   	</a:t>
            </a:r>
            <a:r>
              <a:rPr lang="ko-KR" altLang="en-US" dirty="0" smtClean="0"/>
              <a:t>이 즉각적으로 </a:t>
            </a:r>
            <a:r>
              <a:rPr lang="ko-KR" altLang="en-US" dirty="0"/>
              <a:t>할당되기는 어렵다</a:t>
            </a:r>
            <a:r>
              <a:rPr lang="en-US" altLang="ko-KR" dirty="0"/>
              <a:t>.</a:t>
            </a:r>
          </a:p>
          <a:p>
            <a:pPr marL="984250" lvl="4" indent="0">
              <a:buNone/>
            </a:pPr>
            <a:r>
              <a:rPr lang="en-US" altLang="ko-KR" dirty="0" smtClean="0"/>
              <a:t>	• </a:t>
            </a:r>
            <a:r>
              <a:rPr lang="en-US" altLang="ko-KR" dirty="0"/>
              <a:t>1VMPerJob : </a:t>
            </a:r>
            <a:r>
              <a:rPr lang="ko-KR" altLang="en-US" dirty="0"/>
              <a:t>하나의 </a:t>
            </a:r>
            <a:r>
              <a:rPr lang="en-US" altLang="ko-KR" dirty="0"/>
              <a:t>VM</a:t>
            </a:r>
            <a:r>
              <a:rPr lang="ko-KR" altLang="en-US" dirty="0"/>
              <a:t>에 하나의 작업을 할당한다</a:t>
            </a:r>
            <a:r>
              <a:rPr lang="en-US" altLang="ko-KR" dirty="0"/>
              <a:t>. </a:t>
            </a:r>
            <a:r>
              <a:rPr lang="ko-KR" altLang="en-US" dirty="0"/>
              <a:t>작업이 즉각적으로 할당될 수 있으나 </a:t>
            </a:r>
            <a:endParaRPr lang="en-US" altLang="ko-KR" dirty="0" smtClean="0"/>
          </a:p>
          <a:p>
            <a:pPr marL="984250" lvl="4" indent="0">
              <a:buNone/>
            </a:pPr>
            <a:r>
              <a:rPr lang="en-US" altLang="ko-KR" dirty="0"/>
              <a:t> </a:t>
            </a:r>
            <a:r>
              <a:rPr lang="en-US" altLang="ko-KR" dirty="0" smtClean="0"/>
              <a:t>    	</a:t>
            </a:r>
            <a:r>
              <a:rPr lang="ko-KR" altLang="en-US" dirty="0" smtClean="0"/>
              <a:t>작업 처리시간이 </a:t>
            </a:r>
            <a:r>
              <a:rPr lang="ko-KR" altLang="en-US" dirty="0"/>
              <a:t>해당 </a:t>
            </a:r>
            <a:r>
              <a:rPr lang="en-US" altLang="ko-KR" dirty="0"/>
              <a:t>VM</a:t>
            </a:r>
            <a:r>
              <a:rPr lang="ko-KR" altLang="en-US" dirty="0"/>
              <a:t>의 단위 사용 시간</a:t>
            </a:r>
            <a:r>
              <a:rPr lang="en-US" altLang="ko-KR" baseline="30000" dirty="0"/>
              <a:t>Billing Time Unit; BTU</a:t>
            </a:r>
            <a:r>
              <a:rPr lang="ko-KR" altLang="en-US" dirty="0"/>
              <a:t>보다 작으면 </a:t>
            </a:r>
            <a:r>
              <a:rPr lang="ko-KR" altLang="en-US" dirty="0" smtClean="0"/>
              <a:t>자원이 낭비</a:t>
            </a:r>
            <a:r>
              <a:rPr lang="en-US" altLang="ko-KR" dirty="0" smtClean="0"/>
              <a:t>.</a:t>
            </a:r>
          </a:p>
          <a:p>
            <a:pPr marL="984250" lvl="4" indent="0">
              <a:buNone/>
            </a:pPr>
            <a:r>
              <a:rPr lang="en-US" altLang="ko-KR" dirty="0" smtClean="0"/>
              <a:t>	• </a:t>
            </a:r>
            <a:r>
              <a:rPr lang="en-US" altLang="ko-KR" dirty="0"/>
              <a:t>Bin-Packing : First Fit, Best Fit, Worst Fit </a:t>
            </a:r>
            <a:r>
              <a:rPr lang="ko-KR" altLang="en-US" dirty="0"/>
              <a:t>등 </a:t>
            </a:r>
            <a:r>
              <a:rPr lang="ko-KR" altLang="en-US" dirty="0" err="1"/>
              <a:t>휴리스틱을</a:t>
            </a:r>
            <a:r>
              <a:rPr lang="ko-KR" altLang="en-US" dirty="0"/>
              <a:t> 이용해 작업을 </a:t>
            </a:r>
            <a:r>
              <a:rPr lang="en-US" altLang="ko-KR" dirty="0"/>
              <a:t>VM</a:t>
            </a:r>
            <a:r>
              <a:rPr lang="ko-KR" altLang="en-US" dirty="0"/>
              <a:t>에 할당한다</a:t>
            </a:r>
            <a:r>
              <a:rPr lang="en-US" altLang="ko-KR" dirty="0"/>
              <a:t>. </a:t>
            </a:r>
            <a:endParaRPr lang="en-US" altLang="ko-KR" dirty="0" smtClean="0"/>
          </a:p>
          <a:p>
            <a:pPr marL="984250" lvl="4" indent="0">
              <a:buNone/>
            </a:pPr>
            <a:r>
              <a:rPr lang="en-US" altLang="ko-KR" dirty="0" smtClean="0"/>
              <a:t>		</a:t>
            </a:r>
            <a:r>
              <a:rPr lang="ko-KR" altLang="en-US" dirty="0" smtClean="0"/>
              <a:t>새로 필요할 </a:t>
            </a:r>
            <a:r>
              <a:rPr lang="ko-KR" altLang="en-US" dirty="0"/>
              <a:t>경우에 한하여 </a:t>
            </a:r>
            <a:r>
              <a:rPr lang="en-US" altLang="ko-KR" dirty="0"/>
              <a:t>VM</a:t>
            </a:r>
            <a:r>
              <a:rPr lang="ko-KR" altLang="en-US" dirty="0"/>
              <a:t>을 임대한다</a:t>
            </a:r>
            <a:r>
              <a:rPr lang="en-US" altLang="ko-KR" dirty="0"/>
              <a:t>. 1VM4ALL</a:t>
            </a:r>
            <a:r>
              <a:rPr lang="ko-KR" altLang="en-US" dirty="0"/>
              <a:t>보다 작업이 빠르게 할당되며</a:t>
            </a:r>
            <a:r>
              <a:rPr lang="en-US" altLang="ko-KR" dirty="0"/>
              <a:t>, </a:t>
            </a:r>
            <a:r>
              <a:rPr lang="en-US" altLang="ko-KR" dirty="0" smtClean="0"/>
              <a:t>		1VMPerJob</a:t>
            </a:r>
            <a:r>
              <a:rPr lang="ko-KR" altLang="en-US" dirty="0"/>
              <a:t>보다 </a:t>
            </a:r>
            <a:r>
              <a:rPr lang="ko-KR" altLang="en-US" dirty="0" smtClean="0"/>
              <a:t>자원낭비를 </a:t>
            </a:r>
            <a:r>
              <a:rPr lang="ko-KR" altLang="en-US" dirty="0"/>
              <a:t>줄일 수 있다</a:t>
            </a:r>
            <a:r>
              <a:rPr lang="en-US" altLang="ko-KR" dirty="0"/>
              <a:t>. </a:t>
            </a:r>
            <a:r>
              <a:rPr lang="ko-KR" altLang="en-US" dirty="0"/>
              <a:t>여기서 </a:t>
            </a:r>
            <a:r>
              <a:rPr lang="en-US" altLang="ko-KR" dirty="0"/>
              <a:t>First Fit</a:t>
            </a:r>
            <a:r>
              <a:rPr lang="ko-KR" altLang="en-US" dirty="0"/>
              <a:t>은 </a:t>
            </a:r>
            <a:r>
              <a:rPr lang="en-US" altLang="ko-KR" dirty="0"/>
              <a:t>CSB</a:t>
            </a:r>
            <a:r>
              <a:rPr lang="ko-KR" altLang="en-US" dirty="0"/>
              <a:t>가 관리하는 </a:t>
            </a:r>
            <a:r>
              <a:rPr lang="en-US" altLang="ko-KR" dirty="0"/>
              <a:t>VM </a:t>
            </a:r>
            <a:r>
              <a:rPr lang="ko-KR" altLang="en-US" dirty="0"/>
              <a:t>중 </a:t>
            </a:r>
            <a:r>
              <a:rPr lang="en-US" altLang="ko-KR" dirty="0" smtClean="0"/>
              <a:t>		</a:t>
            </a:r>
            <a:r>
              <a:rPr lang="ko-KR" altLang="en-US" dirty="0" smtClean="0"/>
              <a:t>작업 </a:t>
            </a:r>
            <a:r>
              <a:rPr lang="ko-KR" altLang="en-US" dirty="0"/>
              <a:t>할당이 가능한 첫 번째 </a:t>
            </a:r>
            <a:r>
              <a:rPr lang="en-US" altLang="ko-KR" dirty="0"/>
              <a:t>VM</a:t>
            </a:r>
            <a:r>
              <a:rPr lang="ko-KR" altLang="en-US" dirty="0"/>
              <a:t>에 </a:t>
            </a:r>
            <a:r>
              <a:rPr lang="ko-KR" altLang="en-US" dirty="0" smtClean="0"/>
              <a:t>할당하는 </a:t>
            </a:r>
            <a:r>
              <a:rPr lang="ko-KR" altLang="en-US" dirty="0"/>
              <a:t>방법이고</a:t>
            </a:r>
            <a:r>
              <a:rPr lang="en-US" altLang="ko-KR" dirty="0"/>
              <a:t>, Best Fit</a:t>
            </a:r>
            <a:r>
              <a:rPr lang="ko-KR" altLang="en-US" dirty="0"/>
              <a:t>은 </a:t>
            </a:r>
            <a:r>
              <a:rPr lang="en-US" altLang="ko-KR" dirty="0"/>
              <a:t>CSB</a:t>
            </a:r>
            <a:r>
              <a:rPr lang="ko-KR" altLang="en-US" dirty="0"/>
              <a:t>가 관리하는 </a:t>
            </a:r>
            <a:r>
              <a:rPr lang="en-US" altLang="ko-KR" dirty="0" smtClean="0"/>
              <a:t>		VM </a:t>
            </a:r>
            <a:r>
              <a:rPr lang="ko-KR" altLang="en-US" dirty="0"/>
              <a:t>중 잔여 사용 시간이 작업 처리 시간과 가장 </a:t>
            </a:r>
            <a:r>
              <a:rPr lang="ko-KR" altLang="en-US" dirty="0" smtClean="0"/>
              <a:t>가까운 </a:t>
            </a:r>
            <a:r>
              <a:rPr lang="en-US" altLang="ko-KR" dirty="0" smtClean="0"/>
              <a:t>VM</a:t>
            </a:r>
            <a:r>
              <a:rPr lang="ko-KR" altLang="en-US" dirty="0"/>
              <a:t>에 할당하는 방법이다</a:t>
            </a:r>
            <a:r>
              <a:rPr lang="en-US" altLang="ko-KR" dirty="0"/>
              <a:t>.</a:t>
            </a:r>
          </a:p>
          <a:p>
            <a:pPr marL="984250" lvl="4" indent="0">
              <a:buNone/>
            </a:pPr>
            <a:r>
              <a:rPr lang="en-US" altLang="ko-KR" dirty="0"/>
              <a:t>	• Relax : </a:t>
            </a:r>
            <a:r>
              <a:rPr lang="ko-KR" altLang="en-US" dirty="0"/>
              <a:t>작업이 즉각적으로 할당되지 않아도 될 때</a:t>
            </a:r>
            <a:r>
              <a:rPr lang="en-US" altLang="ko-KR" dirty="0"/>
              <a:t>, </a:t>
            </a:r>
            <a:r>
              <a:rPr lang="ko-KR" altLang="en-US" dirty="0"/>
              <a:t>즉 작업의 종료 시간에 여유가 있을 때 </a:t>
            </a:r>
            <a:r>
              <a:rPr lang="ko-KR" altLang="en-US" dirty="0" smtClean="0"/>
              <a:t>이</a:t>
            </a:r>
            <a:endParaRPr lang="en-US" altLang="ko-KR" dirty="0" smtClean="0"/>
          </a:p>
          <a:p>
            <a:pPr marL="984250" lvl="4" indent="0">
              <a:buNone/>
            </a:pPr>
            <a:r>
              <a:rPr lang="en-US" altLang="ko-KR" dirty="0"/>
              <a:t>	</a:t>
            </a:r>
            <a:r>
              <a:rPr lang="en-US" altLang="ko-KR" dirty="0" smtClean="0"/>
              <a:t>	</a:t>
            </a:r>
            <a:r>
              <a:rPr lang="ko-KR" altLang="en-US" dirty="0" smtClean="0"/>
              <a:t>를 반영하여 </a:t>
            </a:r>
            <a:r>
              <a:rPr lang="ko-KR" altLang="en-US" dirty="0"/>
              <a:t>작업 처리 시간이 작업의 종료 시간을 넘지 않는 한 자원이 유휴 </a:t>
            </a:r>
            <a:r>
              <a:rPr lang="ko-KR" altLang="en-US" dirty="0" smtClean="0"/>
              <a:t>상태가</a:t>
            </a:r>
            <a:endParaRPr lang="en-US" altLang="ko-KR" dirty="0" smtClean="0"/>
          </a:p>
          <a:p>
            <a:pPr marL="984250" lvl="4" indent="0">
              <a:buNone/>
            </a:pPr>
            <a:r>
              <a:rPr lang="ko-KR" altLang="en-US" dirty="0" smtClean="0"/>
              <a:t> </a:t>
            </a:r>
            <a:r>
              <a:rPr lang="en-US" altLang="ko-KR" dirty="0" smtClean="0"/>
              <a:t>		</a:t>
            </a:r>
            <a:r>
              <a:rPr lang="ko-KR" altLang="en-US" dirty="0" smtClean="0"/>
              <a:t>되는 </a:t>
            </a:r>
            <a:r>
              <a:rPr lang="ko-KR" altLang="en-US" dirty="0"/>
              <a:t>것을 기다린 후 </a:t>
            </a:r>
            <a:r>
              <a:rPr lang="en-US" altLang="ko-KR" dirty="0"/>
              <a:t>VM</a:t>
            </a:r>
            <a:r>
              <a:rPr lang="ko-KR" altLang="en-US" dirty="0"/>
              <a:t>을 </a:t>
            </a:r>
            <a:r>
              <a:rPr lang="ko-KR" altLang="en-US" dirty="0" smtClean="0"/>
              <a:t>유연하게 </a:t>
            </a:r>
            <a:r>
              <a:rPr lang="ko-KR" altLang="en-US" dirty="0"/>
              <a:t>할당하여 자원 낭비를 최소화하는 방법이다</a:t>
            </a:r>
            <a:r>
              <a:rPr lang="en-US" altLang="ko-KR" dirty="0"/>
              <a:t>.</a:t>
            </a:r>
            <a:endParaRPr lang="en-US" altLang="ko-KR" dirty="0" smtClean="0"/>
          </a:p>
          <a:p>
            <a:pPr lvl="4"/>
            <a:endParaRPr lang="en-US" altLang="ko-KR" dirty="0" smtClean="0"/>
          </a:p>
        </p:txBody>
      </p:sp>
    </p:spTree>
    <p:extLst>
      <p:ext uri="{BB962C8B-B14F-4D97-AF65-F5344CB8AC3E}">
        <p14:creationId xmlns:p14="http://schemas.microsoft.com/office/powerpoint/2010/main" xmlns="" val="9054015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pic>
        <p:nvPicPr>
          <p:cNvPr id="2" name="그림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76645" y="953725"/>
            <a:ext cx="6441555" cy="5625625"/>
          </a:xfrm>
          <a:prstGeom prst="rect">
            <a:avLst/>
          </a:prstGeom>
        </p:spPr>
      </p:pic>
    </p:spTree>
    <p:extLst>
      <p:ext uri="{BB962C8B-B14F-4D97-AF65-F5344CB8AC3E}">
        <p14:creationId xmlns:p14="http://schemas.microsoft.com/office/powerpoint/2010/main" xmlns="" val="22974949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lstStyle/>
          <a:p>
            <a:r>
              <a:rPr lang="ko-KR" altLang="en-US" dirty="0" err="1"/>
              <a:t>빅데이터</a:t>
            </a:r>
            <a:r>
              <a:rPr lang="ko-KR" altLang="en-US" dirty="0"/>
              <a:t> </a:t>
            </a:r>
            <a:r>
              <a:rPr lang="ko-KR" altLang="en-US" dirty="0" err="1"/>
              <a:t>워크플로우</a:t>
            </a:r>
            <a:r>
              <a:rPr lang="ko-KR" altLang="en-US" dirty="0"/>
              <a:t> 컴퓨팅 플랫폼 </a:t>
            </a:r>
            <a:r>
              <a:rPr lang="ko-KR" altLang="en-US" dirty="0" smtClean="0"/>
              <a:t>기술</a:t>
            </a:r>
            <a:endParaRPr lang="en-US" altLang="ko-KR" baseline="30000" dirty="0" smtClean="0"/>
          </a:p>
          <a:p>
            <a:pPr lvl="1"/>
            <a:r>
              <a:rPr lang="ko-KR" altLang="en-US" dirty="0"/>
              <a:t>그래프 기반 </a:t>
            </a:r>
            <a:r>
              <a:rPr lang="ko-KR" altLang="en-US" dirty="0" err="1"/>
              <a:t>빅데이터</a:t>
            </a:r>
            <a:r>
              <a:rPr lang="ko-KR" altLang="en-US" dirty="0"/>
              <a:t> </a:t>
            </a:r>
            <a:r>
              <a:rPr lang="ko-KR" altLang="en-US" dirty="0" smtClean="0"/>
              <a:t>응용</a:t>
            </a:r>
            <a:endParaRPr lang="en-US" altLang="ko-KR" dirty="0"/>
          </a:p>
          <a:p>
            <a:pPr lvl="2"/>
            <a:r>
              <a:rPr lang="ko-KR" altLang="en-US"/>
              <a:t>절차적인 빅데이터 처리 및 분석에서는 빅데이터 응용이 그래프 기반으로 구성됨</a:t>
            </a:r>
            <a:r>
              <a:rPr lang="en-US" altLang="ko-KR"/>
              <a:t>.</a:t>
            </a:r>
          </a:p>
          <a:p>
            <a:pPr lvl="2"/>
            <a:r>
              <a:rPr lang="ko-KR" altLang="en-US"/>
              <a:t>그래프 기반의 절차적 처리는 방향 비순환 그래프</a:t>
            </a:r>
            <a:r>
              <a:rPr lang="en-US" altLang="ko-KR"/>
              <a:t>Direct Acyclic Graph; DAG</a:t>
            </a:r>
            <a:r>
              <a:rPr lang="ko-KR" altLang="en-US"/>
              <a:t>로 표현하며 이를 이용하여 다양한 데이터 소스에서 대용량의 빅데이터를 효과적으로 처리할 수 있음</a:t>
            </a:r>
            <a:r>
              <a:rPr lang="en-US" altLang="ko-KR"/>
              <a:t>.</a:t>
            </a:r>
          </a:p>
          <a:p>
            <a:pPr lvl="2"/>
            <a:r>
              <a:rPr lang="ko-KR" altLang="en-US"/>
              <a:t>작업 플로우는 </a:t>
            </a:r>
            <a:r>
              <a:rPr lang="en-US" altLang="ko-KR"/>
              <a:t>DAG</a:t>
            </a:r>
            <a:r>
              <a:rPr lang="ko-KR" altLang="en-US"/>
              <a:t>를 기반으로 데이터를 처리하는 대표적인 예로써 어떤 목표를 달성하기 위해 수행하는 작업의 흐름을 순차적 또는 병렬적으로 나타낸 것으로 다수의 데이터 처리를 특정 순서로 자동화하거나 협업화하여 이를 이용해 사용자가 새로운 결과를 얻도록 도와줌 </a:t>
            </a:r>
            <a:r>
              <a:rPr lang="en-US" altLang="ko-KR"/>
              <a:t>[117].</a:t>
            </a:r>
          </a:p>
          <a:p>
            <a:pPr lvl="2"/>
            <a:r>
              <a:rPr lang="ko-KR" altLang="en-US"/>
              <a:t>작업플로우 </a:t>
            </a:r>
            <a:r>
              <a:rPr lang="en-US" altLang="ko-KR"/>
              <a:t>DAG</a:t>
            </a:r>
            <a:r>
              <a:rPr lang="ko-KR" altLang="en-US"/>
              <a:t>에서 각 정점은 단계별로 행하는 작업</a:t>
            </a:r>
            <a:r>
              <a:rPr lang="en-US" altLang="ko-KR"/>
              <a:t>Task</a:t>
            </a:r>
            <a:r>
              <a:rPr lang="ko-KR" altLang="en-US"/>
              <a:t>을</a:t>
            </a:r>
            <a:r>
              <a:rPr lang="en-US" altLang="ko-KR"/>
              <a:t>, </a:t>
            </a:r>
            <a:r>
              <a:rPr lang="ko-KR" altLang="en-US"/>
              <a:t>에지는 작업과 작업 사이의 관계나 의존성</a:t>
            </a:r>
            <a:r>
              <a:rPr lang="en-US" altLang="ko-KR"/>
              <a:t>Dependency</a:t>
            </a:r>
            <a:r>
              <a:rPr lang="ko-KR" altLang="en-US"/>
              <a:t>을 나타냄</a:t>
            </a:r>
            <a:r>
              <a:rPr lang="en-US" altLang="ko-KR"/>
              <a:t>.</a:t>
            </a:r>
          </a:p>
        </p:txBody>
      </p:sp>
    </p:spTree>
    <p:extLst>
      <p:ext uri="{BB962C8B-B14F-4D97-AF65-F5344CB8AC3E}">
        <p14:creationId xmlns:p14="http://schemas.microsoft.com/office/powerpoint/2010/main" xmlns="" val="21602097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pic>
        <p:nvPicPr>
          <p:cNvPr id="2" name="그림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41530" y="1718809"/>
            <a:ext cx="8573292" cy="3555395"/>
          </a:xfrm>
          <a:prstGeom prst="rect">
            <a:avLst/>
          </a:prstGeom>
        </p:spPr>
      </p:pic>
    </p:spTree>
    <p:extLst>
      <p:ext uri="{BB962C8B-B14F-4D97-AF65-F5344CB8AC3E}">
        <p14:creationId xmlns:p14="http://schemas.microsoft.com/office/powerpoint/2010/main" xmlns="" val="27472841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lstStyle/>
          <a:p>
            <a:pPr lvl="2"/>
            <a:r>
              <a:rPr lang="en-US" altLang="ko-KR" dirty="0"/>
              <a:t>[</a:t>
            </a:r>
            <a:r>
              <a:rPr lang="ko-KR" altLang="en-US" dirty="0"/>
              <a:t>그림 </a:t>
            </a:r>
            <a:r>
              <a:rPr lang="en-US" altLang="ko-KR" dirty="0"/>
              <a:t>7-18</a:t>
            </a:r>
            <a:r>
              <a:rPr lang="en-US" altLang="ko-KR" dirty="0" smtClean="0"/>
              <a:t>]</a:t>
            </a:r>
            <a:r>
              <a:rPr lang="ko-KR" altLang="en-US" dirty="0" smtClean="0"/>
              <a:t>은 </a:t>
            </a:r>
            <a:r>
              <a:rPr lang="ko-KR" altLang="en-US" dirty="0" err="1" smtClean="0"/>
              <a:t>맵리듀스를</a:t>
            </a:r>
            <a:r>
              <a:rPr lang="ko-KR" altLang="en-US" dirty="0" smtClean="0"/>
              <a:t> </a:t>
            </a:r>
            <a:r>
              <a:rPr lang="ko-KR" altLang="en-US" dirty="0"/>
              <a:t>작업 하나로 생각하여 </a:t>
            </a:r>
            <a:r>
              <a:rPr lang="ko-KR" altLang="en-US" dirty="0" err="1"/>
              <a:t>워크플로우를</a:t>
            </a:r>
            <a:r>
              <a:rPr lang="ko-KR" altLang="en-US" dirty="0"/>
              <a:t> </a:t>
            </a:r>
            <a:r>
              <a:rPr lang="ko-KR" altLang="en-US" dirty="0" smtClean="0"/>
              <a:t>구성한 것임</a:t>
            </a:r>
            <a:r>
              <a:rPr lang="en-US" altLang="ko-KR" dirty="0" smtClean="0"/>
              <a:t>.</a:t>
            </a:r>
          </a:p>
          <a:p>
            <a:pPr lvl="3"/>
            <a:r>
              <a:rPr lang="en-US" altLang="ko-KR" dirty="0"/>
              <a:t>(a)</a:t>
            </a:r>
            <a:r>
              <a:rPr lang="ko-KR" altLang="en-US" dirty="0"/>
              <a:t>는 </a:t>
            </a:r>
            <a:r>
              <a:rPr lang="ko-KR" altLang="en-US" dirty="0" err="1" smtClean="0"/>
              <a:t>아파치에서</a:t>
            </a:r>
            <a:r>
              <a:rPr lang="ko-KR" altLang="en-US" dirty="0" smtClean="0"/>
              <a:t> </a:t>
            </a:r>
            <a:r>
              <a:rPr lang="ko-KR" altLang="en-US" dirty="0"/>
              <a:t>제공하는 </a:t>
            </a:r>
            <a:r>
              <a:rPr lang="ko-KR" altLang="en-US" dirty="0" err="1"/>
              <a:t>워크플로우</a:t>
            </a:r>
            <a:r>
              <a:rPr lang="ko-KR" altLang="en-US" dirty="0"/>
              <a:t> 스케줄러인 우지</a:t>
            </a:r>
            <a:r>
              <a:rPr lang="en-US" altLang="ko-KR" baseline="30000" dirty="0" err="1"/>
              <a:t>Oozie</a:t>
            </a:r>
            <a:r>
              <a:rPr lang="ko-KR" altLang="en-US" dirty="0"/>
              <a:t>로 </a:t>
            </a:r>
            <a:r>
              <a:rPr lang="ko-KR" altLang="en-US" dirty="0" err="1"/>
              <a:t>워크플로우를</a:t>
            </a:r>
            <a:r>
              <a:rPr lang="ko-KR" altLang="en-US" dirty="0"/>
              <a:t> </a:t>
            </a:r>
            <a:r>
              <a:rPr lang="ko-KR" altLang="en-US" dirty="0" err="1"/>
              <a:t>하둡에서</a:t>
            </a:r>
            <a:r>
              <a:rPr lang="ko-KR" altLang="en-US" dirty="0"/>
              <a:t> 처리하기 위한 </a:t>
            </a:r>
            <a:r>
              <a:rPr lang="ko-KR" altLang="en-US" dirty="0" err="1" smtClean="0"/>
              <a:t>확장성</a:t>
            </a:r>
            <a:r>
              <a:rPr lang="ko-KR" altLang="en-US" dirty="0" smtClean="0"/>
              <a:t> </a:t>
            </a:r>
            <a:r>
              <a:rPr lang="ko-KR" altLang="en-US" dirty="0"/>
              <a:t>및 신뢰성 있는 플랫폼을 </a:t>
            </a:r>
            <a:r>
              <a:rPr lang="ko-KR" altLang="en-US" dirty="0" smtClean="0"/>
              <a:t>제공</a:t>
            </a:r>
            <a:r>
              <a:rPr lang="en-US" altLang="ko-KR" dirty="0" smtClean="0"/>
              <a:t>. </a:t>
            </a:r>
          </a:p>
          <a:p>
            <a:pPr lvl="3"/>
            <a:r>
              <a:rPr lang="en-US" altLang="ko-KR" dirty="0" smtClean="0"/>
              <a:t>(</a:t>
            </a:r>
            <a:r>
              <a:rPr lang="en-US" altLang="ko-KR" dirty="0"/>
              <a:t>b)</a:t>
            </a:r>
            <a:r>
              <a:rPr lang="ko-KR" altLang="en-US" dirty="0"/>
              <a:t>는 </a:t>
            </a:r>
            <a:r>
              <a:rPr lang="ko-KR" altLang="en-US" dirty="0" err="1"/>
              <a:t>맵리듀스</a:t>
            </a:r>
            <a:r>
              <a:rPr lang="ko-KR" altLang="en-US" dirty="0"/>
              <a:t> 가능 과학 응용 </a:t>
            </a:r>
            <a:r>
              <a:rPr lang="ko-KR" altLang="en-US" dirty="0" err="1"/>
              <a:t>워크플로우</a:t>
            </a:r>
            <a:r>
              <a:rPr lang="ko-KR" altLang="en-US" dirty="0"/>
              <a:t> 구성 </a:t>
            </a:r>
            <a:r>
              <a:rPr lang="ko-KR" altLang="en-US" dirty="0" smtClean="0"/>
              <a:t>프레임워크</a:t>
            </a:r>
            <a:r>
              <a:rPr lang="en-US" altLang="ko-KR" baseline="30000" dirty="0" err="1"/>
              <a:t>MapReduce</a:t>
            </a:r>
            <a:r>
              <a:rPr lang="en-US" altLang="ko-KR" baseline="30000" dirty="0"/>
              <a:t>-enabled Scientific Workflow Composition Framework</a:t>
            </a:r>
            <a:r>
              <a:rPr lang="ko-KR" altLang="en-US" dirty="0"/>
              <a:t>에서의 </a:t>
            </a:r>
            <a:r>
              <a:rPr lang="ko-KR" altLang="en-US" dirty="0" err="1"/>
              <a:t>맵</a:t>
            </a:r>
            <a:r>
              <a:rPr lang="ko-KR" altLang="en-US" dirty="0"/>
              <a:t> 및 </a:t>
            </a:r>
            <a:r>
              <a:rPr lang="ko-KR" altLang="en-US" dirty="0" err="1"/>
              <a:t>리듀스</a:t>
            </a:r>
            <a:r>
              <a:rPr lang="ko-KR" altLang="en-US" dirty="0"/>
              <a:t> 구조의 </a:t>
            </a:r>
            <a:r>
              <a:rPr lang="ko-KR" altLang="en-US" dirty="0" smtClean="0"/>
              <a:t>예</a:t>
            </a:r>
            <a:r>
              <a:rPr lang="en-US" altLang="ko-KR" dirty="0" smtClean="0"/>
              <a:t>.</a:t>
            </a:r>
          </a:p>
          <a:p>
            <a:pPr lvl="3"/>
            <a:r>
              <a:rPr lang="en-US" altLang="ko-KR" dirty="0"/>
              <a:t>(c </a:t>
            </a:r>
            <a:r>
              <a:rPr lang="en-US" altLang="ko-KR" dirty="0" smtClean="0"/>
              <a:t>)</a:t>
            </a:r>
            <a:r>
              <a:rPr lang="ko-KR" altLang="en-US" dirty="0" smtClean="0"/>
              <a:t>는 </a:t>
            </a:r>
            <a:r>
              <a:rPr lang="ko-KR" altLang="en-US" dirty="0" err="1"/>
              <a:t>맵리듀스를</a:t>
            </a:r>
            <a:r>
              <a:rPr lang="ko-KR" altLang="en-US" dirty="0"/>
              <a:t> 활용하는 </a:t>
            </a:r>
            <a:r>
              <a:rPr lang="en-US" altLang="ko-KR" dirty="0" err="1"/>
              <a:t>wordcount</a:t>
            </a:r>
            <a:r>
              <a:rPr lang="en-US" altLang="ko-KR" dirty="0"/>
              <a:t> </a:t>
            </a:r>
            <a:r>
              <a:rPr lang="ko-KR" altLang="en-US" dirty="0" err="1"/>
              <a:t>액터</a:t>
            </a:r>
            <a:r>
              <a:rPr lang="en-US" altLang="ko-KR" baseline="30000" dirty="0"/>
              <a:t>actor</a:t>
            </a:r>
            <a:r>
              <a:rPr lang="ko-KR" altLang="en-US" dirty="0"/>
              <a:t>를 이용해 </a:t>
            </a:r>
            <a:r>
              <a:rPr lang="ko-KR" altLang="en-US" dirty="0" err="1"/>
              <a:t>케플러</a:t>
            </a:r>
            <a:r>
              <a:rPr lang="en-US" altLang="ko-KR" baseline="30000" dirty="0" err="1"/>
              <a:t>Kepler</a:t>
            </a:r>
            <a:r>
              <a:rPr lang="ko-KR" altLang="en-US" dirty="0"/>
              <a:t>에서 단어 계수를 하는 </a:t>
            </a:r>
            <a:r>
              <a:rPr lang="ko-KR" altLang="en-US" dirty="0" err="1" smtClean="0"/>
              <a:t>워크플로우</a:t>
            </a:r>
            <a:r>
              <a:rPr lang="en-US" altLang="ko-KR" dirty="0" smtClean="0"/>
              <a:t>.</a:t>
            </a:r>
          </a:p>
        </p:txBody>
      </p:sp>
    </p:spTree>
    <p:extLst>
      <p:ext uri="{BB962C8B-B14F-4D97-AF65-F5344CB8AC3E}">
        <p14:creationId xmlns:p14="http://schemas.microsoft.com/office/powerpoint/2010/main" xmlns="" val="32989846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07 </a:t>
            </a:r>
            <a:r>
              <a:rPr lang="ko-KR" altLang="en-US" dirty="0" err="1" smtClean="0"/>
              <a:t>빅데이터</a:t>
            </a:r>
            <a:r>
              <a:rPr lang="ko-KR" altLang="en-US" dirty="0" smtClean="0"/>
              <a:t> 플랫폼 기술</a:t>
            </a:r>
            <a:endParaRPr lang="ko-KR" altLang="en-US" dirty="0"/>
          </a:p>
        </p:txBody>
      </p:sp>
      <p:sp>
        <p:nvSpPr>
          <p:cNvPr id="6" name="내용 개체 틀 2"/>
          <p:cNvSpPr>
            <a:spLocks noGrp="1"/>
          </p:cNvSpPr>
          <p:nvPr>
            <p:ph sz="quarter" idx="11"/>
          </p:nvPr>
        </p:nvSpPr>
        <p:spPr>
          <a:xfrm>
            <a:off x="179388" y="1052735"/>
            <a:ext cx="8713787" cy="5543705"/>
          </a:xfrm>
        </p:spPr>
        <p:txBody>
          <a:bodyPr/>
          <a:lstStyle/>
          <a:p>
            <a:pPr lvl="2"/>
            <a:r>
              <a:rPr lang="ko-KR" altLang="en-US" dirty="0" err="1"/>
              <a:t>빅데이터</a:t>
            </a:r>
            <a:r>
              <a:rPr lang="ko-KR" altLang="en-US" dirty="0"/>
              <a:t> 저장 및 관리 </a:t>
            </a:r>
            <a:r>
              <a:rPr lang="en-US" altLang="ko-KR" dirty="0"/>
              <a:t>[04], [</a:t>
            </a:r>
            <a:r>
              <a:rPr lang="en-US" altLang="ko-KR" dirty="0" smtClean="0"/>
              <a:t>05]</a:t>
            </a:r>
            <a:endParaRPr lang="en-US" altLang="ko-KR" baseline="30000" dirty="0"/>
          </a:p>
          <a:p>
            <a:pPr lvl="3"/>
            <a:r>
              <a:rPr lang="en-US" altLang="ko-KR" dirty="0" err="1"/>
              <a:t>NoSQL</a:t>
            </a:r>
            <a:r>
              <a:rPr lang="ko-KR" altLang="en-US" dirty="0"/>
              <a:t>은 기존 </a:t>
            </a:r>
            <a:r>
              <a:rPr lang="en-US" altLang="ko-KR" dirty="0"/>
              <a:t>RDBMS</a:t>
            </a:r>
            <a:r>
              <a:rPr lang="ko-KR" altLang="en-US" dirty="0"/>
              <a:t>의 </a:t>
            </a:r>
            <a:r>
              <a:rPr lang="en-US" altLang="ko-KR" dirty="0"/>
              <a:t>ACID </a:t>
            </a:r>
            <a:r>
              <a:rPr lang="ko-KR" altLang="en-US" dirty="0"/>
              <a:t>트랜잭션</a:t>
            </a:r>
            <a:r>
              <a:rPr lang="en-US" altLang="ko-KR" baseline="30000" dirty="0"/>
              <a:t>Transaction</a:t>
            </a:r>
            <a:r>
              <a:rPr lang="en-US" altLang="ko-KR" dirty="0"/>
              <a:t> </a:t>
            </a:r>
            <a:r>
              <a:rPr lang="ko-KR" altLang="en-US" dirty="0"/>
              <a:t>속성인 </a:t>
            </a:r>
            <a:r>
              <a:rPr lang="ko-KR" altLang="en-US" dirty="0" err="1"/>
              <a:t>원자성</a:t>
            </a:r>
            <a:r>
              <a:rPr lang="en-US" altLang="ko-KR" baseline="30000" dirty="0"/>
              <a:t>Atomicity</a:t>
            </a:r>
            <a:r>
              <a:rPr lang="en-US" altLang="ko-KR" dirty="0"/>
              <a:t>, </a:t>
            </a:r>
            <a:r>
              <a:rPr lang="ko-KR" altLang="en-US" dirty="0"/>
              <a:t>일관성</a:t>
            </a:r>
            <a:r>
              <a:rPr lang="en-US" altLang="ko-KR" baseline="30000" dirty="0"/>
              <a:t>Consistency</a:t>
            </a:r>
            <a:r>
              <a:rPr lang="en-US" altLang="ko-KR" dirty="0" smtClean="0"/>
              <a:t>,</a:t>
            </a:r>
            <a:r>
              <a:rPr lang="ko-KR" altLang="en-US" dirty="0" smtClean="0"/>
              <a:t>독립성</a:t>
            </a:r>
            <a:r>
              <a:rPr lang="en-US" altLang="ko-KR" baseline="30000" dirty="0"/>
              <a:t>Isolation</a:t>
            </a:r>
            <a:r>
              <a:rPr lang="en-US" altLang="ko-KR" dirty="0"/>
              <a:t>, </a:t>
            </a:r>
            <a:r>
              <a:rPr lang="ko-KR" altLang="en-US" dirty="0"/>
              <a:t>지속성</a:t>
            </a:r>
            <a:r>
              <a:rPr lang="en-US" altLang="ko-KR" baseline="30000" dirty="0"/>
              <a:t>Durability</a:t>
            </a:r>
            <a:r>
              <a:rPr lang="en-US" altLang="ko-KR" dirty="0"/>
              <a:t> </a:t>
            </a:r>
            <a:r>
              <a:rPr lang="ko-KR" altLang="en-US" dirty="0"/>
              <a:t>등을 포기하는 대신 즉각적인 업데이트가 가능한 </a:t>
            </a:r>
            <a:r>
              <a:rPr lang="ko-KR" altLang="en-US"/>
              <a:t>데이터 </a:t>
            </a:r>
            <a:r>
              <a:rPr lang="ko-KR" altLang="en-US" smtClean="0"/>
              <a:t>저장소이며 </a:t>
            </a:r>
            <a:r>
              <a:rPr lang="ko-KR" altLang="en-US" dirty="0"/>
              <a:t>공유 데이터 시스템</a:t>
            </a:r>
            <a:r>
              <a:rPr lang="en-US" altLang="ko-KR" baseline="30000" dirty="0"/>
              <a:t>Shared-data System</a:t>
            </a:r>
            <a:r>
              <a:rPr lang="ko-KR" altLang="en-US" dirty="0"/>
              <a:t>은 일관성</a:t>
            </a:r>
            <a:r>
              <a:rPr lang="en-US" altLang="ko-KR" dirty="0"/>
              <a:t>, </a:t>
            </a:r>
            <a:r>
              <a:rPr lang="ko-KR" altLang="en-US" dirty="0"/>
              <a:t>가용성</a:t>
            </a:r>
            <a:r>
              <a:rPr lang="en-US" altLang="ko-KR" baseline="30000" dirty="0"/>
              <a:t>Availability</a:t>
            </a:r>
            <a:r>
              <a:rPr lang="en-US" altLang="ko-KR" dirty="0"/>
              <a:t>, </a:t>
            </a:r>
            <a:r>
              <a:rPr lang="ko-KR" altLang="en-US" dirty="0"/>
              <a:t>네트워크 </a:t>
            </a:r>
            <a:r>
              <a:rPr lang="ko-KR" altLang="en-US" dirty="0" smtClean="0"/>
              <a:t>분할에서 </a:t>
            </a:r>
            <a:r>
              <a:rPr lang="ko-KR" altLang="en-US" dirty="0" err="1" smtClean="0"/>
              <a:t>감내성</a:t>
            </a:r>
            <a:r>
              <a:rPr lang="en-US" altLang="ko-KR" baseline="30000" dirty="0"/>
              <a:t>Tolerance To Network Partition </a:t>
            </a:r>
            <a:r>
              <a:rPr lang="ko-KR" altLang="en-US" dirty="0"/>
              <a:t>중 최대 두 가지 속성을 가질 수 있다는 </a:t>
            </a:r>
            <a:r>
              <a:rPr lang="en-US" altLang="ko-KR" dirty="0"/>
              <a:t>CAP </a:t>
            </a:r>
            <a:r>
              <a:rPr lang="ko-KR" altLang="en-US" dirty="0"/>
              <a:t>이론 </a:t>
            </a:r>
            <a:r>
              <a:rPr lang="en-US" altLang="ko-KR" dirty="0"/>
              <a:t>[06] </a:t>
            </a:r>
            <a:r>
              <a:rPr lang="ko-KR" altLang="en-US" dirty="0" smtClean="0"/>
              <a:t>관점에서 봤을 </a:t>
            </a:r>
            <a:r>
              <a:rPr lang="ko-KR" altLang="en-US" dirty="0"/>
              <a:t>때</a:t>
            </a:r>
            <a:r>
              <a:rPr lang="en-US" altLang="ko-KR" dirty="0"/>
              <a:t>, </a:t>
            </a:r>
            <a:r>
              <a:rPr lang="ko-KR" altLang="en-US" dirty="0"/>
              <a:t>네트워크 분할에서 </a:t>
            </a:r>
            <a:r>
              <a:rPr lang="ko-KR" altLang="en-US" dirty="0" err="1"/>
              <a:t>감내성을</a:t>
            </a:r>
            <a:r>
              <a:rPr lang="ko-KR" altLang="en-US" dirty="0"/>
              <a:t> 취하고 일관성과 가용성 중 하나를 포기함으로써 </a:t>
            </a:r>
            <a:r>
              <a:rPr lang="ko-KR" altLang="en-US" dirty="0" smtClean="0"/>
              <a:t>일관성과 </a:t>
            </a:r>
            <a:r>
              <a:rPr lang="ko-KR" altLang="en-US" dirty="0"/>
              <a:t>가용성을 취하는 기존 </a:t>
            </a:r>
            <a:r>
              <a:rPr lang="en-US" altLang="ko-KR" dirty="0"/>
              <a:t>RDBMS</a:t>
            </a:r>
            <a:r>
              <a:rPr lang="ko-KR" altLang="en-US" dirty="0"/>
              <a:t>보다 높은 성능 및 </a:t>
            </a:r>
            <a:r>
              <a:rPr lang="ko-KR" altLang="en-US" dirty="0" err="1"/>
              <a:t>확장성을</a:t>
            </a:r>
            <a:r>
              <a:rPr lang="ko-KR" altLang="en-US" dirty="0"/>
              <a:t> </a:t>
            </a:r>
            <a:r>
              <a:rPr lang="ko-KR" altLang="en-US" dirty="0" smtClean="0"/>
              <a:t>제공함</a:t>
            </a:r>
            <a:r>
              <a:rPr lang="en-US" altLang="ko-KR" dirty="0" smtClean="0"/>
              <a:t>.</a:t>
            </a:r>
          </a:p>
          <a:p>
            <a:pPr lvl="3"/>
            <a:r>
              <a:rPr lang="ko-KR" altLang="en-US" dirty="0"/>
              <a:t>데이터베이스 시스템에서 </a:t>
            </a:r>
            <a:r>
              <a:rPr lang="ko-KR" altLang="en-US" dirty="0" err="1"/>
              <a:t>확장성을</a:t>
            </a:r>
            <a:r>
              <a:rPr lang="ko-KR" altLang="en-US" dirty="0"/>
              <a:t> 제공하려면 작은 범위의 동작 및 </a:t>
            </a:r>
            <a:r>
              <a:rPr lang="ko-KR" altLang="en-US"/>
              <a:t>트랜잭션을 </a:t>
            </a:r>
            <a:r>
              <a:rPr lang="ko-KR" altLang="en-US" smtClean="0"/>
              <a:t>사용해야 함</a:t>
            </a:r>
            <a:r>
              <a:rPr lang="en-US" altLang="ko-KR" dirty="0" smtClean="0"/>
              <a:t>.</a:t>
            </a:r>
          </a:p>
          <a:p>
            <a:pPr lvl="3"/>
            <a:r>
              <a:rPr lang="ko-KR" altLang="en-US" dirty="0"/>
              <a:t>분산 파일 시스템을 이용해 데이터를 분산 저장하면 </a:t>
            </a:r>
            <a:r>
              <a:rPr lang="ko-KR" altLang="en-US" dirty="0" smtClean="0"/>
              <a:t>데이터를 </a:t>
            </a:r>
            <a:r>
              <a:rPr lang="ko-KR" altLang="en-US" dirty="0"/>
              <a:t>신속히 공급할 수 있어 처리 성능이 </a:t>
            </a:r>
            <a:r>
              <a:rPr lang="ko-KR" altLang="en-US" dirty="0" smtClean="0"/>
              <a:t>향상됨</a:t>
            </a:r>
            <a:r>
              <a:rPr lang="en-US" altLang="ko-KR" dirty="0" smtClean="0"/>
              <a:t>.</a:t>
            </a:r>
            <a:endParaRPr lang="en-US" altLang="ko-KR" dirty="0"/>
          </a:p>
        </p:txBody>
      </p:sp>
    </p:spTree>
    <p:extLst>
      <p:ext uri="{BB962C8B-B14F-4D97-AF65-F5344CB8AC3E}">
        <p14:creationId xmlns:p14="http://schemas.microsoft.com/office/powerpoint/2010/main" xmlns="" val="18577287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pic>
        <p:nvPicPr>
          <p:cNvPr id="2" name="그림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26595" y="908720"/>
            <a:ext cx="3555395" cy="2244536"/>
          </a:xfrm>
          <a:prstGeom prst="rect">
            <a:avLst/>
          </a:prstGeom>
        </p:spPr>
      </p:pic>
      <p:pic>
        <p:nvPicPr>
          <p:cNvPr id="5" name="그림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46573" y="3248980"/>
            <a:ext cx="8132051" cy="3420380"/>
          </a:xfrm>
          <a:prstGeom prst="rect">
            <a:avLst/>
          </a:prstGeom>
        </p:spPr>
      </p:pic>
    </p:spTree>
    <p:extLst>
      <p:ext uri="{BB962C8B-B14F-4D97-AF65-F5344CB8AC3E}">
        <p14:creationId xmlns:p14="http://schemas.microsoft.com/office/powerpoint/2010/main" xmlns="" val="271807508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lstStyle/>
          <a:p>
            <a:pPr lvl="2"/>
            <a:r>
              <a:rPr lang="ko-KR" altLang="en-US" dirty="0" err="1" smtClean="0"/>
              <a:t>워크플로우</a:t>
            </a:r>
            <a:r>
              <a:rPr lang="ko-KR" altLang="en-US" dirty="0" smtClean="0"/>
              <a:t> 관리 시스템 분류 체계 </a:t>
            </a:r>
            <a:r>
              <a:rPr lang="en-US" altLang="ko-KR" dirty="0"/>
              <a:t>[</a:t>
            </a:r>
            <a:r>
              <a:rPr lang="ko-KR" altLang="en-US" dirty="0"/>
              <a:t>그림 </a:t>
            </a:r>
            <a:r>
              <a:rPr lang="en-US" altLang="ko-KR" dirty="0"/>
              <a:t>7-19]</a:t>
            </a:r>
            <a:endParaRPr lang="en-US" altLang="ko-KR" dirty="0" smtClean="0"/>
          </a:p>
          <a:p>
            <a:pPr lvl="3"/>
            <a:r>
              <a:rPr lang="ko-KR" altLang="en-US" dirty="0" err="1"/>
              <a:t>워크플로우</a:t>
            </a:r>
            <a:r>
              <a:rPr lang="ko-KR" altLang="en-US" dirty="0"/>
              <a:t> 스케줄링 기술은 정적 </a:t>
            </a:r>
            <a:r>
              <a:rPr lang="ko-KR" altLang="en-US" dirty="0" err="1"/>
              <a:t>워크플로우</a:t>
            </a:r>
            <a:r>
              <a:rPr lang="ko-KR" altLang="en-US" dirty="0"/>
              <a:t> 스케줄링과 동적 </a:t>
            </a:r>
            <a:r>
              <a:rPr lang="ko-KR" altLang="en-US" dirty="0" err="1"/>
              <a:t>워크플로우</a:t>
            </a:r>
            <a:r>
              <a:rPr lang="ko-KR" altLang="en-US" dirty="0"/>
              <a:t> 스케줄링으로 </a:t>
            </a:r>
            <a:r>
              <a:rPr lang="ko-KR" altLang="en-US" dirty="0" smtClean="0"/>
              <a:t>구분</a:t>
            </a:r>
            <a:r>
              <a:rPr lang="en-US" altLang="ko-KR" dirty="0" smtClean="0"/>
              <a:t>. </a:t>
            </a:r>
          </a:p>
          <a:p>
            <a:pPr lvl="3"/>
            <a:r>
              <a:rPr lang="ko-KR" altLang="en-US" dirty="0" smtClean="0"/>
              <a:t>정적 </a:t>
            </a:r>
            <a:r>
              <a:rPr lang="ko-KR" altLang="en-US" dirty="0" err="1"/>
              <a:t>워크플로우</a:t>
            </a:r>
            <a:r>
              <a:rPr lang="ko-KR" altLang="en-US" dirty="0"/>
              <a:t> 스케줄링은 </a:t>
            </a:r>
            <a:r>
              <a:rPr lang="ko-KR" altLang="en-US" dirty="0" err="1"/>
              <a:t>워크플로우가</a:t>
            </a:r>
            <a:r>
              <a:rPr lang="ko-KR" altLang="en-US" dirty="0"/>
              <a:t> 실행되기 전에 스케줄링을 먼저 하는 </a:t>
            </a:r>
            <a:r>
              <a:rPr lang="ko-KR" altLang="en-US" dirty="0" smtClean="0"/>
              <a:t>것이고</a:t>
            </a:r>
            <a:r>
              <a:rPr lang="en-US" altLang="ko-KR" dirty="0"/>
              <a:t>, </a:t>
            </a:r>
            <a:r>
              <a:rPr lang="ko-KR" altLang="en-US" dirty="0"/>
              <a:t>동적 </a:t>
            </a:r>
            <a:r>
              <a:rPr lang="ko-KR" altLang="en-US" dirty="0" err="1"/>
              <a:t>워크플로우</a:t>
            </a:r>
            <a:r>
              <a:rPr lang="ko-KR" altLang="en-US" dirty="0"/>
              <a:t> 스케줄링은 </a:t>
            </a:r>
            <a:r>
              <a:rPr lang="ko-KR" altLang="en-US" dirty="0" err="1"/>
              <a:t>워크플로우가</a:t>
            </a:r>
            <a:r>
              <a:rPr lang="ko-KR" altLang="en-US" dirty="0"/>
              <a:t> 실행되는 동안 실시간으로 스케줄링을 하는 </a:t>
            </a:r>
            <a:r>
              <a:rPr lang="ko-KR" altLang="en-US" dirty="0" smtClean="0"/>
              <a:t>것임</a:t>
            </a:r>
            <a:r>
              <a:rPr lang="en-US" altLang="ko-KR" dirty="0" smtClean="0"/>
              <a:t>. </a:t>
            </a:r>
          </a:p>
          <a:p>
            <a:pPr lvl="3"/>
            <a:r>
              <a:rPr lang="ko-KR" altLang="en-US" dirty="0" smtClean="0"/>
              <a:t>정적 </a:t>
            </a:r>
            <a:r>
              <a:rPr lang="ko-KR" altLang="en-US" dirty="0" err="1"/>
              <a:t>워크플로우</a:t>
            </a:r>
            <a:r>
              <a:rPr lang="ko-KR" altLang="en-US" dirty="0"/>
              <a:t> 스케줄링은 상대적으로 간단하고 계산이 복잡하지 않다는 장점이 있으나</a:t>
            </a:r>
            <a:r>
              <a:rPr lang="en-US" altLang="ko-KR" dirty="0" smtClean="0"/>
              <a:t>,</a:t>
            </a:r>
            <a:r>
              <a:rPr lang="ko-KR" altLang="en-US" dirty="0" smtClean="0"/>
              <a:t>동적인 </a:t>
            </a:r>
            <a:r>
              <a:rPr lang="ko-KR" altLang="en-US" dirty="0"/>
              <a:t>환경에서 </a:t>
            </a:r>
            <a:r>
              <a:rPr lang="ko-KR" altLang="en-US" dirty="0" err="1"/>
              <a:t>워크플로우</a:t>
            </a:r>
            <a:r>
              <a:rPr lang="ko-KR" altLang="en-US" dirty="0"/>
              <a:t> 처리 성능 변화에 대응하기 쉽지 않다는 </a:t>
            </a:r>
            <a:r>
              <a:rPr lang="ko-KR" altLang="en-US" dirty="0" smtClean="0"/>
              <a:t>단점</a:t>
            </a:r>
            <a:r>
              <a:rPr lang="en-US" altLang="ko-KR" dirty="0" smtClean="0"/>
              <a:t>.</a:t>
            </a:r>
          </a:p>
          <a:p>
            <a:pPr lvl="3"/>
            <a:r>
              <a:rPr lang="en-US" altLang="ko-KR" dirty="0" smtClean="0"/>
              <a:t> </a:t>
            </a:r>
            <a:r>
              <a:rPr lang="ko-KR" altLang="en-US" dirty="0"/>
              <a:t>반면</a:t>
            </a:r>
            <a:r>
              <a:rPr lang="en-US" altLang="ko-KR" dirty="0"/>
              <a:t>, </a:t>
            </a:r>
            <a:r>
              <a:rPr lang="ko-KR" altLang="en-US" dirty="0"/>
              <a:t>동적 </a:t>
            </a:r>
            <a:r>
              <a:rPr lang="ko-KR" altLang="en-US" dirty="0" err="1" smtClean="0"/>
              <a:t>워크플로우</a:t>
            </a:r>
            <a:r>
              <a:rPr lang="ko-KR" altLang="en-US" dirty="0" smtClean="0"/>
              <a:t> </a:t>
            </a:r>
            <a:r>
              <a:rPr lang="ko-KR" altLang="en-US" dirty="0"/>
              <a:t>스케줄링은 </a:t>
            </a:r>
            <a:r>
              <a:rPr lang="ko-KR" altLang="en-US" dirty="0" err="1"/>
              <a:t>워크플로우</a:t>
            </a:r>
            <a:r>
              <a:rPr lang="ko-KR" altLang="en-US" dirty="0"/>
              <a:t> 실행 도중 동적인 상황 변화를 반영하여 스케줄링을 할 수 </a:t>
            </a:r>
            <a:r>
              <a:rPr lang="ko-KR" altLang="en-US" dirty="0" smtClean="0"/>
              <a:t>있다는 </a:t>
            </a:r>
            <a:r>
              <a:rPr lang="ko-KR" altLang="en-US" dirty="0"/>
              <a:t>장점이 있지만 계산 복잡도가 높다는 단점이 </a:t>
            </a:r>
            <a:r>
              <a:rPr lang="ko-KR" altLang="en-US" dirty="0" smtClean="0"/>
              <a:t>있</a:t>
            </a:r>
            <a:r>
              <a:rPr lang="ko-KR" altLang="en-US" dirty="0"/>
              <a:t>음</a:t>
            </a:r>
            <a:r>
              <a:rPr lang="en-US" altLang="ko-KR" dirty="0" smtClean="0"/>
              <a:t>.</a:t>
            </a:r>
          </a:p>
        </p:txBody>
      </p:sp>
    </p:spTree>
    <p:extLst>
      <p:ext uri="{BB962C8B-B14F-4D97-AF65-F5344CB8AC3E}">
        <p14:creationId xmlns:p14="http://schemas.microsoft.com/office/powerpoint/2010/main" xmlns="" val="34595232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pic>
        <p:nvPicPr>
          <p:cNvPr id="3" name="그림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45696" y="998730"/>
            <a:ext cx="6480720" cy="5255374"/>
          </a:xfrm>
          <a:prstGeom prst="rect">
            <a:avLst/>
          </a:prstGeom>
        </p:spPr>
      </p:pic>
    </p:spTree>
    <p:extLst>
      <p:ext uri="{BB962C8B-B14F-4D97-AF65-F5344CB8AC3E}">
        <p14:creationId xmlns:p14="http://schemas.microsoft.com/office/powerpoint/2010/main" xmlns="" val="400936491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normAutofit lnSpcReduction="10000"/>
          </a:bodyPr>
          <a:lstStyle/>
          <a:p>
            <a:pPr lvl="1"/>
            <a:r>
              <a:rPr lang="ko-KR" altLang="en-US" dirty="0"/>
              <a:t>그래프 기반 </a:t>
            </a:r>
            <a:r>
              <a:rPr lang="ko-KR" altLang="en-US" dirty="0" err="1"/>
              <a:t>빅데이터</a:t>
            </a:r>
            <a:r>
              <a:rPr lang="ko-KR" altLang="en-US" dirty="0"/>
              <a:t> 처리 </a:t>
            </a:r>
            <a:r>
              <a:rPr lang="ko-KR" altLang="en-US" dirty="0" smtClean="0"/>
              <a:t>기술</a:t>
            </a:r>
            <a:endParaRPr lang="en-US" altLang="ko-KR" dirty="0" smtClean="0"/>
          </a:p>
          <a:p>
            <a:pPr lvl="2"/>
            <a:r>
              <a:rPr lang="ko-KR" altLang="en-US" dirty="0" err="1"/>
              <a:t>빅데이터</a:t>
            </a:r>
            <a:r>
              <a:rPr lang="ko-KR" altLang="en-US" dirty="0"/>
              <a:t> </a:t>
            </a:r>
            <a:r>
              <a:rPr lang="ko-KR" altLang="en-US" dirty="0" err="1"/>
              <a:t>워크플로우의</a:t>
            </a:r>
            <a:r>
              <a:rPr lang="ko-KR" altLang="en-US" dirty="0"/>
              <a:t> 데이터 관리 </a:t>
            </a:r>
            <a:r>
              <a:rPr lang="en-US" altLang="ko-KR" dirty="0"/>
              <a:t>[121], [122], [123</a:t>
            </a:r>
            <a:r>
              <a:rPr lang="en-US" altLang="ko-KR" dirty="0" smtClean="0"/>
              <a:t>]</a:t>
            </a:r>
          </a:p>
          <a:p>
            <a:pPr lvl="3"/>
            <a:r>
              <a:rPr lang="ko-KR" altLang="en-US" dirty="0" err="1"/>
              <a:t>워크플로우는</a:t>
            </a:r>
            <a:r>
              <a:rPr lang="ko-KR" altLang="en-US" dirty="0"/>
              <a:t> 작업을 순차적 또는 병렬적으로 수행하며</a:t>
            </a:r>
            <a:r>
              <a:rPr lang="en-US" altLang="ko-KR" dirty="0"/>
              <a:t>, </a:t>
            </a:r>
            <a:r>
              <a:rPr lang="ko-KR" altLang="en-US" dirty="0"/>
              <a:t>각 작업이 서로 </a:t>
            </a:r>
            <a:r>
              <a:rPr lang="ko-KR" altLang="en-US" dirty="0" smtClean="0"/>
              <a:t>의존적임</a:t>
            </a:r>
            <a:r>
              <a:rPr lang="en-US" altLang="ko-KR" dirty="0" smtClean="0"/>
              <a:t>. </a:t>
            </a:r>
          </a:p>
          <a:p>
            <a:pPr lvl="3"/>
            <a:r>
              <a:rPr lang="ko-KR" altLang="en-US" dirty="0" err="1" smtClean="0"/>
              <a:t>워크플로우를</a:t>
            </a:r>
            <a:r>
              <a:rPr lang="ko-KR" altLang="en-US" dirty="0" smtClean="0"/>
              <a:t> </a:t>
            </a:r>
            <a:r>
              <a:rPr lang="ko-KR" altLang="en-US" dirty="0"/>
              <a:t>효과적으로 처리하려면 </a:t>
            </a:r>
            <a:r>
              <a:rPr lang="ko-KR" altLang="en-US" dirty="0" err="1"/>
              <a:t>워크플로우의</a:t>
            </a:r>
            <a:r>
              <a:rPr lang="ko-KR" altLang="en-US" dirty="0"/>
              <a:t> 메타데이터</a:t>
            </a:r>
            <a:r>
              <a:rPr lang="en-US" altLang="ko-KR" dirty="0"/>
              <a:t>, </a:t>
            </a:r>
            <a:r>
              <a:rPr lang="ko-KR" altLang="en-US" dirty="0"/>
              <a:t>데이터 기원 및 입력</a:t>
            </a:r>
            <a:r>
              <a:rPr lang="en-US" altLang="ko-KR" dirty="0"/>
              <a:t>·</a:t>
            </a:r>
            <a:r>
              <a:rPr lang="ko-KR" altLang="en-US" dirty="0"/>
              <a:t>중간</a:t>
            </a:r>
            <a:r>
              <a:rPr lang="en-US" altLang="ko-KR" dirty="0"/>
              <a:t>·</a:t>
            </a:r>
            <a:r>
              <a:rPr lang="ko-KR" altLang="en-US" dirty="0"/>
              <a:t>출력 데이터의 관리가 </a:t>
            </a:r>
            <a:r>
              <a:rPr lang="ko-KR" altLang="en-US" dirty="0" smtClean="0"/>
              <a:t>중요함</a:t>
            </a:r>
            <a:r>
              <a:rPr lang="en-US" altLang="ko-KR" dirty="0" smtClean="0"/>
              <a:t>.</a:t>
            </a:r>
          </a:p>
          <a:p>
            <a:pPr lvl="2"/>
            <a:r>
              <a:rPr lang="ko-KR" altLang="en-US" dirty="0"/>
              <a:t>데이터 전송 최적화 </a:t>
            </a:r>
            <a:r>
              <a:rPr lang="en-US" altLang="ko-KR" dirty="0"/>
              <a:t>[124], [125], [126], [127], [128], [129], [130], [131], [132], [133</a:t>
            </a:r>
            <a:r>
              <a:rPr lang="en-US" altLang="ko-KR" dirty="0" smtClean="0"/>
              <a:t>], </a:t>
            </a:r>
            <a:r>
              <a:rPr lang="en-US" altLang="ko-KR" dirty="0"/>
              <a:t>[134</a:t>
            </a:r>
            <a:r>
              <a:rPr lang="en-US" altLang="ko-KR" dirty="0" smtClean="0"/>
              <a:t>]</a:t>
            </a:r>
          </a:p>
          <a:p>
            <a:pPr lvl="3"/>
            <a:r>
              <a:rPr lang="ko-KR" altLang="en-US" dirty="0" err="1"/>
              <a:t>빅데이터</a:t>
            </a:r>
            <a:r>
              <a:rPr lang="ko-KR" altLang="en-US" dirty="0"/>
              <a:t> </a:t>
            </a:r>
            <a:r>
              <a:rPr lang="ko-KR" altLang="en-US" dirty="0" err="1"/>
              <a:t>워크플로우에서는</a:t>
            </a:r>
            <a:r>
              <a:rPr lang="ko-KR" altLang="en-US" dirty="0"/>
              <a:t> 방대한 양의 데이터를 처리하므로 </a:t>
            </a:r>
            <a:r>
              <a:rPr lang="ko-KR" altLang="en-US" dirty="0" err="1"/>
              <a:t>워크플로우</a:t>
            </a:r>
            <a:r>
              <a:rPr lang="ko-KR" altLang="en-US" dirty="0"/>
              <a:t> 처리에서의 데이터 </a:t>
            </a:r>
            <a:r>
              <a:rPr lang="ko-KR" altLang="en-US" dirty="0" smtClean="0"/>
              <a:t>전송이 </a:t>
            </a:r>
            <a:r>
              <a:rPr lang="ko-KR" altLang="en-US" dirty="0"/>
              <a:t>성능에 영향을 많이 </a:t>
            </a:r>
            <a:r>
              <a:rPr lang="ko-KR" altLang="en-US" dirty="0" smtClean="0"/>
              <a:t>줌</a:t>
            </a:r>
            <a:r>
              <a:rPr lang="en-US" altLang="ko-KR" dirty="0" smtClean="0"/>
              <a:t>. </a:t>
            </a:r>
            <a:r>
              <a:rPr lang="ko-KR" altLang="en-US" dirty="0" smtClean="0"/>
              <a:t>따라서 데이터 </a:t>
            </a:r>
            <a:r>
              <a:rPr lang="ko-KR" altLang="en-US" dirty="0"/>
              <a:t>전송을 최적화하여 </a:t>
            </a:r>
            <a:r>
              <a:rPr lang="ko-KR" altLang="en-US" dirty="0" err="1"/>
              <a:t>워크플로우</a:t>
            </a:r>
            <a:r>
              <a:rPr lang="ko-KR" altLang="en-US" dirty="0"/>
              <a:t> 처리 성능을 </a:t>
            </a:r>
            <a:r>
              <a:rPr lang="ko-KR" altLang="en-US" dirty="0" smtClean="0"/>
              <a:t>높일 </a:t>
            </a:r>
            <a:r>
              <a:rPr lang="ko-KR" altLang="en-US" dirty="0"/>
              <a:t>수 있다</a:t>
            </a:r>
            <a:r>
              <a:rPr lang="en-US" altLang="ko-KR" dirty="0" smtClean="0"/>
              <a:t>.</a:t>
            </a:r>
          </a:p>
          <a:p>
            <a:pPr lvl="3"/>
            <a:r>
              <a:rPr lang="ko-KR" altLang="en-US" dirty="0"/>
              <a:t>데이터 이동 </a:t>
            </a:r>
            <a:r>
              <a:rPr lang="ko-KR" altLang="en-US" dirty="0" smtClean="0"/>
              <a:t>최적화</a:t>
            </a:r>
            <a:endParaRPr lang="en-US" altLang="ko-KR" dirty="0" smtClean="0"/>
          </a:p>
          <a:p>
            <a:pPr lvl="4"/>
            <a:r>
              <a:rPr lang="ko-KR" altLang="en-US" dirty="0"/>
              <a:t>데이터가 이동하는 경로를 최적화하는 것은 네트워크 오버헤드를 </a:t>
            </a:r>
            <a:r>
              <a:rPr lang="ko-KR" altLang="en-US" dirty="0" smtClean="0"/>
              <a:t>감소시켜 </a:t>
            </a:r>
            <a:r>
              <a:rPr lang="ko-KR" altLang="en-US" dirty="0" err="1"/>
              <a:t>워크플로우</a:t>
            </a:r>
            <a:r>
              <a:rPr lang="ko-KR" altLang="en-US" dirty="0"/>
              <a:t> 처리 성능을 </a:t>
            </a:r>
            <a:r>
              <a:rPr lang="ko-KR" altLang="en-US" dirty="0" smtClean="0"/>
              <a:t>향상시킴</a:t>
            </a:r>
            <a:r>
              <a:rPr lang="en-US" altLang="ko-KR" dirty="0" smtClean="0"/>
              <a:t>. </a:t>
            </a:r>
          </a:p>
          <a:p>
            <a:pPr lvl="4"/>
            <a:r>
              <a:rPr lang="ko-KR" altLang="en-US" dirty="0" smtClean="0"/>
              <a:t>경로를 </a:t>
            </a:r>
            <a:r>
              <a:rPr lang="ko-KR" altLang="en-US" dirty="0"/>
              <a:t>최대한 단순화하여 </a:t>
            </a:r>
            <a:r>
              <a:rPr lang="ko-KR" altLang="en-US" dirty="0" err="1"/>
              <a:t>맵</a:t>
            </a:r>
            <a:r>
              <a:rPr lang="ko-KR" altLang="en-US" dirty="0"/>
              <a:t> 작업과 </a:t>
            </a:r>
            <a:r>
              <a:rPr lang="ko-KR" altLang="en-US" dirty="0" err="1" smtClean="0"/>
              <a:t>리듀스</a:t>
            </a:r>
            <a:r>
              <a:rPr lang="ko-KR" altLang="en-US" dirty="0" smtClean="0"/>
              <a:t> </a:t>
            </a:r>
            <a:r>
              <a:rPr lang="ko-KR" altLang="en-US" dirty="0"/>
              <a:t>작업을 함께 파이프라인으로 형성하여 중간 데이터의 통합 및 분할과 </a:t>
            </a:r>
            <a:r>
              <a:rPr lang="ko-KR" altLang="en-US" dirty="0" err="1"/>
              <a:t>셔플</a:t>
            </a:r>
            <a:r>
              <a:rPr lang="ko-KR" altLang="en-US" dirty="0"/>
              <a:t> 및 정렬 </a:t>
            </a:r>
            <a:r>
              <a:rPr lang="ko-KR" altLang="en-US" dirty="0" smtClean="0"/>
              <a:t>작업 없이 </a:t>
            </a:r>
            <a:r>
              <a:rPr lang="ko-KR" altLang="en-US" dirty="0" err="1"/>
              <a:t>맵</a:t>
            </a:r>
            <a:r>
              <a:rPr lang="ko-KR" altLang="en-US" dirty="0"/>
              <a:t> 작업에서 </a:t>
            </a:r>
            <a:r>
              <a:rPr lang="ko-KR" altLang="en-US" dirty="0" err="1"/>
              <a:t>리듀스</a:t>
            </a:r>
            <a:r>
              <a:rPr lang="ko-KR" altLang="en-US" dirty="0"/>
              <a:t> 작업으로 데이터를 바로 전송하는 방법</a:t>
            </a:r>
            <a:r>
              <a:rPr lang="en-US" altLang="ko-KR" dirty="0"/>
              <a:t>, TCP </a:t>
            </a:r>
            <a:r>
              <a:rPr lang="ko-KR" altLang="en-US" dirty="0"/>
              <a:t>연결로 데이터를 </a:t>
            </a:r>
            <a:r>
              <a:rPr lang="ko-KR" altLang="en-US" dirty="0" smtClean="0"/>
              <a:t>전송하는 </a:t>
            </a:r>
            <a:r>
              <a:rPr lang="ko-KR" altLang="en-US" dirty="0"/>
              <a:t>네트워크 채널</a:t>
            </a:r>
            <a:r>
              <a:rPr lang="en-US" altLang="ko-KR" dirty="0"/>
              <a:t>, </a:t>
            </a:r>
            <a:r>
              <a:rPr lang="ko-KR" altLang="en-US" dirty="0"/>
              <a:t>메모리를 사용해 데이터를 전송하는 </a:t>
            </a:r>
            <a:r>
              <a:rPr lang="ko-KR" altLang="en-US" dirty="0" err="1"/>
              <a:t>인메모리</a:t>
            </a:r>
            <a:r>
              <a:rPr lang="en-US" altLang="ko-KR" baseline="30000" dirty="0"/>
              <a:t>In -Memory </a:t>
            </a:r>
            <a:r>
              <a:rPr lang="ko-KR" altLang="en-US" dirty="0"/>
              <a:t>채널</a:t>
            </a:r>
            <a:r>
              <a:rPr lang="en-US" altLang="ko-KR" dirty="0"/>
              <a:t>, </a:t>
            </a:r>
            <a:r>
              <a:rPr lang="ko-KR" altLang="en-US" dirty="0"/>
              <a:t>지역 </a:t>
            </a:r>
            <a:r>
              <a:rPr lang="ko-KR" altLang="en-US" dirty="0" smtClean="0"/>
              <a:t>파일시스템을 </a:t>
            </a:r>
            <a:r>
              <a:rPr lang="ko-KR" altLang="en-US" dirty="0"/>
              <a:t>사용해 데이터를 전송하는 파일 채널 중 적절한 채널을 선택해 </a:t>
            </a:r>
            <a:r>
              <a:rPr lang="ko-KR" altLang="en-US" dirty="0" err="1"/>
              <a:t>워크플로우</a:t>
            </a:r>
            <a:r>
              <a:rPr lang="ko-KR" altLang="en-US" dirty="0"/>
              <a:t> 처리 </a:t>
            </a:r>
            <a:r>
              <a:rPr lang="ko-KR" altLang="en-US" dirty="0" smtClean="0"/>
              <a:t>성능을 </a:t>
            </a:r>
            <a:r>
              <a:rPr lang="ko-KR" altLang="en-US" dirty="0"/>
              <a:t>향상시키는 방법</a:t>
            </a:r>
            <a:r>
              <a:rPr lang="en-US" altLang="ko-KR" dirty="0"/>
              <a:t>, [</a:t>
            </a:r>
            <a:r>
              <a:rPr lang="ko-KR" altLang="en-US" dirty="0"/>
              <a:t>그림 </a:t>
            </a:r>
            <a:r>
              <a:rPr lang="en-US" altLang="ko-KR" dirty="0"/>
              <a:t>7-20]</a:t>
            </a:r>
            <a:r>
              <a:rPr lang="ko-KR" altLang="en-US" dirty="0"/>
              <a:t>과 같이 </a:t>
            </a:r>
            <a:r>
              <a:rPr lang="ko-KR" altLang="en-US" dirty="0" err="1"/>
              <a:t>빅데이터</a:t>
            </a:r>
            <a:r>
              <a:rPr lang="ko-KR" altLang="en-US" dirty="0"/>
              <a:t> </a:t>
            </a:r>
            <a:r>
              <a:rPr lang="ko-KR" altLang="en-US" dirty="0" err="1"/>
              <a:t>워크플로우</a:t>
            </a:r>
            <a:r>
              <a:rPr lang="ko-KR" altLang="en-US" dirty="0"/>
              <a:t> 및 실행 그래프에서 </a:t>
            </a:r>
            <a:r>
              <a:rPr lang="ko-KR" altLang="en-US" dirty="0" smtClean="0"/>
              <a:t>가까운 위치에 </a:t>
            </a:r>
            <a:r>
              <a:rPr lang="ko-KR" altLang="en-US" dirty="0"/>
              <a:t>있는 작업 결과를 먼저 취합해 다음 작업에 전달하는 방법 등을 이용할 수 있다</a:t>
            </a:r>
            <a:r>
              <a:rPr lang="en-US" altLang="ko-KR" dirty="0"/>
              <a:t>.</a:t>
            </a:r>
            <a:endParaRPr lang="en-US" altLang="ko-KR" dirty="0" smtClean="0"/>
          </a:p>
        </p:txBody>
      </p:sp>
    </p:spTree>
    <p:extLst>
      <p:ext uri="{BB962C8B-B14F-4D97-AF65-F5344CB8AC3E}">
        <p14:creationId xmlns:p14="http://schemas.microsoft.com/office/powerpoint/2010/main" xmlns="" val="11644185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07 </a:t>
            </a:r>
            <a:r>
              <a:rPr lang="ko-KR" altLang="en-US" dirty="0" err="1"/>
              <a:t>빅데이터</a:t>
            </a:r>
            <a:r>
              <a:rPr lang="ko-KR" altLang="en-US" dirty="0"/>
              <a:t> 플랫폼 기술</a:t>
            </a:r>
          </a:p>
        </p:txBody>
      </p:sp>
      <p:sp>
        <p:nvSpPr>
          <p:cNvPr id="6" name="내용 개체 틀 2"/>
          <p:cNvSpPr>
            <a:spLocks noGrp="1"/>
          </p:cNvSpPr>
          <p:nvPr>
            <p:ph sz="quarter" idx="11"/>
          </p:nvPr>
        </p:nvSpPr>
        <p:spPr>
          <a:xfrm>
            <a:off x="179388" y="1052735"/>
            <a:ext cx="8713787" cy="5543705"/>
          </a:xfrm>
        </p:spPr>
        <p:txBody>
          <a:bodyPr>
            <a:normAutofit/>
          </a:bodyPr>
          <a:lstStyle/>
          <a:p>
            <a:pPr lvl="4"/>
            <a:endParaRPr lang="en-US" altLang="ko-KR" dirty="0" smtClean="0"/>
          </a:p>
          <a:p>
            <a:pPr lvl="4"/>
            <a:endParaRPr lang="en-US" altLang="ko-KR" dirty="0"/>
          </a:p>
          <a:p>
            <a:pPr lvl="4"/>
            <a:endParaRPr lang="en-US" altLang="ko-KR" dirty="0" smtClean="0"/>
          </a:p>
          <a:p>
            <a:pPr lvl="4"/>
            <a:endParaRPr lang="en-US" altLang="ko-KR" dirty="0"/>
          </a:p>
          <a:p>
            <a:pPr lvl="4"/>
            <a:endParaRPr lang="en-US" altLang="ko-KR" dirty="0" smtClean="0"/>
          </a:p>
          <a:p>
            <a:pPr lvl="4"/>
            <a:endParaRPr lang="en-US" altLang="ko-KR" dirty="0"/>
          </a:p>
          <a:p>
            <a:pPr lvl="4"/>
            <a:endParaRPr lang="en-US" altLang="ko-KR" dirty="0" smtClean="0"/>
          </a:p>
          <a:p>
            <a:pPr lvl="4"/>
            <a:endParaRPr lang="en-US" altLang="ko-KR" dirty="0"/>
          </a:p>
          <a:p>
            <a:pPr lvl="4"/>
            <a:endParaRPr lang="en-US" altLang="ko-KR" dirty="0" smtClean="0"/>
          </a:p>
          <a:p>
            <a:pPr lvl="4"/>
            <a:endParaRPr lang="en-US" altLang="ko-KR" dirty="0"/>
          </a:p>
          <a:p>
            <a:pPr lvl="4"/>
            <a:endParaRPr lang="en-US" altLang="ko-KR" dirty="0" smtClean="0"/>
          </a:p>
          <a:p>
            <a:pPr lvl="4"/>
            <a:endParaRPr lang="en-US" altLang="ko-KR" dirty="0"/>
          </a:p>
          <a:p>
            <a:pPr lvl="4"/>
            <a:endParaRPr lang="en-US" altLang="ko-KR" dirty="0" smtClean="0"/>
          </a:p>
          <a:p>
            <a:pPr lvl="4"/>
            <a:endParaRPr lang="en-US" altLang="ko-KR" dirty="0"/>
          </a:p>
          <a:p>
            <a:pPr lvl="3"/>
            <a:r>
              <a:rPr lang="ko-KR" altLang="en-US" dirty="0"/>
              <a:t>데이터 지역성 및 네트워크를 고려한 자원 및 데이터 </a:t>
            </a:r>
            <a:r>
              <a:rPr lang="ko-KR" altLang="en-US" dirty="0" smtClean="0"/>
              <a:t>배치</a:t>
            </a:r>
            <a:endParaRPr lang="en-US" altLang="ko-KR" dirty="0" smtClean="0"/>
          </a:p>
          <a:p>
            <a:pPr lvl="4"/>
            <a:r>
              <a:rPr lang="ko-KR" altLang="en-US" dirty="0"/>
              <a:t>데이터 배치에서 데이터를 </a:t>
            </a:r>
            <a:r>
              <a:rPr lang="ko-KR" altLang="en-US" dirty="0" err="1" smtClean="0"/>
              <a:t>프리페칭하여</a:t>
            </a:r>
            <a:r>
              <a:rPr lang="ko-KR" altLang="en-US"/>
              <a:t> </a:t>
            </a:r>
            <a:r>
              <a:rPr lang="ko-KR" altLang="en-US" smtClean="0"/>
              <a:t> 워크플로우의</a:t>
            </a:r>
            <a:r>
              <a:rPr lang="ko-KR" altLang="en-US" dirty="0" smtClean="0"/>
              <a:t> </a:t>
            </a:r>
            <a:r>
              <a:rPr lang="ko-KR" altLang="en-US" dirty="0" err="1"/>
              <a:t>무결절</a:t>
            </a:r>
            <a:r>
              <a:rPr lang="en-US" altLang="ko-KR" baseline="30000" dirty="0"/>
              <a:t>Seamless</a:t>
            </a:r>
            <a:r>
              <a:rPr lang="en-US" altLang="ko-KR" dirty="0"/>
              <a:t> </a:t>
            </a:r>
            <a:r>
              <a:rPr lang="ko-KR" altLang="en-US" dirty="0"/>
              <a:t>처리를 향상시키는 것도 </a:t>
            </a:r>
            <a:r>
              <a:rPr lang="ko-KR" altLang="en-US" dirty="0" err="1"/>
              <a:t>워크플로우</a:t>
            </a:r>
            <a:r>
              <a:rPr lang="ko-KR" altLang="en-US" dirty="0"/>
              <a:t> 처리 시간을 줄이는 </a:t>
            </a:r>
            <a:r>
              <a:rPr lang="ko-KR" altLang="en-US" dirty="0" smtClean="0"/>
              <a:t>데 도움이 됨</a:t>
            </a:r>
            <a:r>
              <a:rPr lang="en-US" altLang="ko-KR" dirty="0" smtClean="0"/>
              <a:t>.</a:t>
            </a:r>
          </a:p>
          <a:p>
            <a:pPr lvl="2"/>
            <a:r>
              <a:rPr lang="ko-KR" altLang="en-US" dirty="0"/>
              <a:t>데이터 </a:t>
            </a:r>
            <a:r>
              <a:rPr lang="ko-KR" altLang="en-US" dirty="0" smtClean="0"/>
              <a:t>분할 </a:t>
            </a:r>
            <a:r>
              <a:rPr lang="en-US" altLang="ko-KR" dirty="0"/>
              <a:t>[135], [136], [137</a:t>
            </a:r>
            <a:r>
              <a:rPr lang="en-US" altLang="ko-KR" dirty="0" smtClean="0"/>
              <a:t>]</a:t>
            </a:r>
          </a:p>
          <a:p>
            <a:pPr lvl="3"/>
            <a:r>
              <a:rPr lang="ko-KR" altLang="en-US" dirty="0" err="1"/>
              <a:t>빅데이터</a:t>
            </a:r>
            <a:r>
              <a:rPr lang="ko-KR" altLang="en-US" dirty="0"/>
              <a:t> </a:t>
            </a:r>
            <a:r>
              <a:rPr lang="ko-KR" altLang="en-US" dirty="0" err="1"/>
              <a:t>워크플로우</a:t>
            </a:r>
            <a:r>
              <a:rPr lang="ko-KR" altLang="en-US" dirty="0"/>
              <a:t> 처리에서 병렬화는 </a:t>
            </a:r>
            <a:r>
              <a:rPr lang="ko-KR" altLang="en-US" dirty="0" err="1"/>
              <a:t>워크플로우</a:t>
            </a:r>
            <a:r>
              <a:rPr lang="ko-KR" altLang="en-US" dirty="0"/>
              <a:t> 처리 성능에 영향을 많이 </a:t>
            </a:r>
            <a:r>
              <a:rPr lang="ko-KR" altLang="en-US" dirty="0" smtClean="0"/>
              <a:t>줌</a:t>
            </a:r>
            <a:endParaRPr lang="en-US" altLang="ko-KR" dirty="0" smtClean="0"/>
          </a:p>
          <a:p>
            <a:pPr lvl="3"/>
            <a:r>
              <a:rPr lang="ko-KR" altLang="en-US" dirty="0" smtClean="0"/>
              <a:t>병렬화는 </a:t>
            </a:r>
            <a:r>
              <a:rPr lang="ko-KR" altLang="en-US" dirty="0"/>
              <a:t>작업 분할과 데이터 분할로 나누어 생각할 수 </a:t>
            </a:r>
            <a:r>
              <a:rPr lang="ko-KR" altLang="en-US" dirty="0" smtClean="0"/>
              <a:t>있음</a:t>
            </a:r>
            <a:r>
              <a:rPr lang="en-US" altLang="ko-KR" dirty="0" smtClean="0"/>
              <a:t>.</a:t>
            </a:r>
          </a:p>
        </p:txBody>
      </p:sp>
      <p:pic>
        <p:nvPicPr>
          <p:cNvPr id="2" name="그림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106615" y="939799"/>
            <a:ext cx="6885765" cy="3442883"/>
          </a:xfrm>
          <a:prstGeom prst="rect">
            <a:avLst/>
          </a:prstGeom>
        </p:spPr>
      </p:pic>
    </p:spTree>
    <p:extLst>
      <p:ext uri="{BB962C8B-B14F-4D97-AF65-F5344CB8AC3E}">
        <p14:creationId xmlns:p14="http://schemas.microsoft.com/office/powerpoint/2010/main" xmlns="" val="8050462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xmlns="" val="8894525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07 </a:t>
            </a:r>
            <a:r>
              <a:rPr lang="ko-KR" altLang="en-US" dirty="0" err="1" smtClean="0"/>
              <a:t>빅데이터</a:t>
            </a:r>
            <a:r>
              <a:rPr lang="ko-KR" altLang="en-US" dirty="0" smtClean="0"/>
              <a:t> 플랫폼 기술</a:t>
            </a:r>
            <a:endParaRPr lang="ko-KR" altLang="en-US" dirty="0"/>
          </a:p>
        </p:txBody>
      </p:sp>
      <p:sp>
        <p:nvSpPr>
          <p:cNvPr id="6" name="내용 개체 틀 2"/>
          <p:cNvSpPr>
            <a:spLocks noGrp="1"/>
          </p:cNvSpPr>
          <p:nvPr>
            <p:ph sz="quarter" idx="11"/>
          </p:nvPr>
        </p:nvSpPr>
        <p:spPr>
          <a:xfrm>
            <a:off x="179388" y="1052735"/>
            <a:ext cx="8713787" cy="5543705"/>
          </a:xfrm>
        </p:spPr>
        <p:txBody>
          <a:bodyPr/>
          <a:lstStyle/>
          <a:p>
            <a:pPr lvl="2"/>
            <a:r>
              <a:rPr lang="ko-KR" altLang="en-US" dirty="0" err="1" smtClean="0"/>
              <a:t>빅데이터</a:t>
            </a:r>
            <a:r>
              <a:rPr lang="ko-KR" altLang="en-US" dirty="0" smtClean="0"/>
              <a:t> 처리 </a:t>
            </a:r>
            <a:r>
              <a:rPr lang="en-US" altLang="ko-KR" dirty="0" smtClean="0"/>
              <a:t>[07],[08]</a:t>
            </a:r>
            <a:endParaRPr lang="en-US" altLang="ko-KR" baseline="30000" dirty="0"/>
          </a:p>
          <a:p>
            <a:pPr lvl="3"/>
            <a:r>
              <a:rPr lang="ko-KR" altLang="en-US" dirty="0"/>
              <a:t>수집 및 정제된 데이터를 효과적으로 분석하는 처리 기술이 </a:t>
            </a:r>
            <a:r>
              <a:rPr lang="ko-KR" altLang="en-US"/>
              <a:t>필요한 </a:t>
            </a:r>
            <a:r>
              <a:rPr lang="ko-KR" altLang="en-US" smtClean="0"/>
              <a:t>단계로 보통 </a:t>
            </a:r>
            <a:r>
              <a:rPr lang="ko-KR" altLang="en-US" dirty="0"/>
              <a:t>작업을 </a:t>
            </a:r>
            <a:r>
              <a:rPr lang="ko-KR" altLang="en-US" dirty="0" smtClean="0"/>
              <a:t>병렬 및 </a:t>
            </a:r>
            <a:r>
              <a:rPr lang="ko-KR" altLang="en-US" dirty="0"/>
              <a:t>분산 처리하여 </a:t>
            </a:r>
            <a:r>
              <a:rPr lang="ko-KR" altLang="en-US" dirty="0" smtClean="0"/>
              <a:t>성능 </a:t>
            </a:r>
            <a:r>
              <a:rPr lang="ko-KR" altLang="en-US" smtClean="0"/>
              <a:t>향상</a:t>
            </a:r>
            <a:r>
              <a:rPr lang="en-US" altLang="ko-KR" smtClean="0"/>
              <a:t>.</a:t>
            </a:r>
          </a:p>
          <a:p>
            <a:pPr lvl="3"/>
            <a:r>
              <a:rPr lang="ko-KR" altLang="en-US"/>
              <a:t>병렬시스템 </a:t>
            </a:r>
            <a:r>
              <a:rPr lang="en-US" altLang="ko-KR"/>
              <a:t>:</a:t>
            </a:r>
            <a:r>
              <a:rPr lang="ko-KR" altLang="en-US"/>
              <a:t> 문제 해결을 위해 </a:t>
            </a:r>
            <a:r>
              <a:rPr lang="en-US" altLang="ko-KR"/>
              <a:t>CPU </a:t>
            </a:r>
            <a:r>
              <a:rPr lang="ko-KR" altLang="en-US"/>
              <a:t>등의 자원을 데이터 버스</a:t>
            </a:r>
            <a:r>
              <a:rPr lang="en-US" altLang="ko-KR" baseline="30000"/>
              <a:t>Bus</a:t>
            </a:r>
            <a:r>
              <a:rPr lang="ko-KR" altLang="en-US"/>
              <a:t>나 지역 통신 시스템 등으로 연결하여 분할된 작업을 동시에 처리하여 계산 속도를 빠르게 하는 시스템</a:t>
            </a:r>
            <a:r>
              <a:rPr lang="en-US" altLang="ko-KR"/>
              <a:t>.</a:t>
            </a:r>
          </a:p>
          <a:p>
            <a:pPr lvl="3"/>
            <a:r>
              <a:rPr lang="ko-KR" altLang="en-US" smtClean="0"/>
              <a:t>분산 시스템 </a:t>
            </a:r>
            <a:r>
              <a:rPr lang="en-US" altLang="ko-KR" smtClean="0"/>
              <a:t>: </a:t>
            </a:r>
            <a:r>
              <a:rPr lang="ko-KR" altLang="en-US"/>
              <a:t> 네트워크에서 분산된 컴퓨터를 단일 시스템 형태로 구동하는 시스템으로써 분산 시스템에 속한 각 노드는 독립된 시스템이 있어야 하며 독립 컴퓨터의 집합으로 만들었으나 단일 시스템의 역할을 수행해야 함</a:t>
            </a:r>
            <a:r>
              <a:rPr lang="en-US" altLang="ko-KR"/>
              <a:t>.</a:t>
            </a:r>
          </a:p>
          <a:p>
            <a:pPr lvl="3"/>
            <a:r>
              <a:rPr lang="ko-KR" altLang="en-US"/>
              <a:t>분산 시스템과 병렬 시스템의 용어는 구분되어 사용되기도 하지만 이 둘은 중첩되는 부분이 많아 실제 시스템에서도 이 둘을 명확히 구분하기 어려움으로 </a:t>
            </a:r>
            <a:r>
              <a:rPr lang="ko-KR" altLang="en-US" smtClean="0"/>
              <a:t>이 장에서는 </a:t>
            </a:r>
            <a:r>
              <a:rPr lang="ko-KR" altLang="en-US"/>
              <a:t>두 개념을 아우르는 분산 병렬 컴퓨팅이라는 용어를 사용함</a:t>
            </a:r>
            <a:r>
              <a:rPr lang="en-US" altLang="ko-KR"/>
              <a:t>.</a:t>
            </a:r>
          </a:p>
          <a:p>
            <a:pPr lvl="3"/>
            <a:endParaRPr lang="en-US" altLang="ko-KR" dirty="0" smtClean="0"/>
          </a:p>
          <a:p>
            <a:pPr lvl="3"/>
            <a:endParaRPr lang="en-US" altLang="ko-KR" dirty="0"/>
          </a:p>
        </p:txBody>
      </p:sp>
    </p:spTree>
    <p:extLst>
      <p:ext uri="{BB962C8B-B14F-4D97-AF65-F5344CB8AC3E}">
        <p14:creationId xmlns:p14="http://schemas.microsoft.com/office/powerpoint/2010/main" xmlns="" val="37382889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07 </a:t>
            </a:r>
            <a:r>
              <a:rPr lang="ko-KR" altLang="en-US" dirty="0" err="1" smtClean="0"/>
              <a:t>빅데이터</a:t>
            </a:r>
            <a:r>
              <a:rPr lang="ko-KR" altLang="en-US" dirty="0" smtClean="0"/>
              <a:t> 플랫폼 기술</a:t>
            </a:r>
            <a:endParaRPr lang="ko-KR" altLang="en-US" dirty="0"/>
          </a:p>
        </p:txBody>
      </p:sp>
      <p:sp>
        <p:nvSpPr>
          <p:cNvPr id="6" name="내용 개체 틀 2"/>
          <p:cNvSpPr>
            <a:spLocks noGrp="1"/>
          </p:cNvSpPr>
          <p:nvPr>
            <p:ph sz="quarter" idx="11"/>
          </p:nvPr>
        </p:nvSpPr>
        <p:spPr>
          <a:xfrm>
            <a:off x="179388" y="1052735"/>
            <a:ext cx="8713787" cy="5543705"/>
          </a:xfrm>
        </p:spPr>
        <p:txBody>
          <a:bodyPr>
            <a:normAutofit/>
          </a:bodyPr>
          <a:lstStyle/>
          <a:p>
            <a:pPr lvl="3"/>
            <a:r>
              <a:rPr lang="ko-KR" altLang="en-US"/>
              <a:t>분산 병렬 컴퓨팅은 다수의 독립된 컴퓨팅 자원을 연결하는 네트워크와 이를 제어하는 미들웨어</a:t>
            </a:r>
            <a:r>
              <a:rPr lang="en-US" altLang="ko-KR"/>
              <a:t>Middleware</a:t>
            </a:r>
            <a:r>
              <a:rPr lang="ko-KR" altLang="en-US"/>
              <a:t>를 이용해 하나의 시스템으로 동작할 수 있고</a:t>
            </a:r>
            <a:r>
              <a:rPr lang="en-US" altLang="ko-KR"/>
              <a:t>, </a:t>
            </a:r>
            <a:r>
              <a:rPr lang="ko-KR" altLang="en-US"/>
              <a:t>큰 문제를 쉽게 처리할 수 있음</a:t>
            </a:r>
            <a:r>
              <a:rPr lang="en-US" altLang="ko-KR"/>
              <a:t>.</a:t>
            </a:r>
          </a:p>
          <a:p>
            <a:pPr lvl="3"/>
            <a:r>
              <a:rPr lang="ko-KR" altLang="en-US" smtClean="0"/>
              <a:t>분산 </a:t>
            </a:r>
            <a:r>
              <a:rPr lang="ko-KR" altLang="en-US" dirty="0"/>
              <a:t>병렬 컴퓨팅에서 시스템이 원활하게 </a:t>
            </a:r>
            <a:r>
              <a:rPr lang="ko-KR" altLang="en-US" dirty="0" smtClean="0"/>
              <a:t>동작하기 위해 고려할 세 </a:t>
            </a:r>
            <a:r>
              <a:rPr lang="ko-KR" altLang="en-US" dirty="0"/>
              <a:t>가지 </a:t>
            </a:r>
            <a:r>
              <a:rPr lang="ko-KR" altLang="en-US" dirty="0" smtClean="0"/>
              <a:t>문제</a:t>
            </a:r>
            <a:r>
              <a:rPr lang="en-US" altLang="ko-KR" dirty="0" smtClean="0"/>
              <a:t>.</a:t>
            </a:r>
          </a:p>
          <a:p>
            <a:pPr lvl="4"/>
            <a:r>
              <a:rPr lang="en-US" altLang="ko-KR" dirty="0" smtClean="0"/>
              <a:t> </a:t>
            </a:r>
            <a:r>
              <a:rPr lang="ko-KR" altLang="en-US" dirty="0"/>
              <a:t>전체 작업을 쪼개어 여러 개의 작은 작업으로 나누는 문제 </a:t>
            </a:r>
            <a:r>
              <a:rPr lang="en-US" altLang="ko-KR" dirty="0"/>
              <a:t>: </a:t>
            </a:r>
            <a:r>
              <a:rPr lang="ko-KR" altLang="en-US" dirty="0" err="1"/>
              <a:t>워크플로우</a:t>
            </a:r>
            <a:r>
              <a:rPr lang="en-US" altLang="ko-KR" baseline="30000" dirty="0"/>
              <a:t>Workflow</a:t>
            </a:r>
            <a:r>
              <a:rPr lang="ko-KR" altLang="en-US" dirty="0"/>
              <a:t>와 같이 서로 의존적인 </a:t>
            </a:r>
            <a:r>
              <a:rPr lang="ko-KR" altLang="en-US" dirty="0" smtClean="0"/>
              <a:t>작업에서는 </a:t>
            </a:r>
            <a:r>
              <a:rPr lang="ko-KR" altLang="en-US" dirty="0"/>
              <a:t>스케줄링</a:t>
            </a:r>
            <a:r>
              <a:rPr lang="en-US" altLang="ko-KR" baseline="30000" dirty="0"/>
              <a:t>Scheduling</a:t>
            </a:r>
            <a:r>
              <a:rPr lang="en-US" altLang="ko-KR" dirty="0"/>
              <a:t> </a:t>
            </a:r>
            <a:r>
              <a:rPr lang="ko-KR" altLang="en-US" dirty="0"/>
              <a:t>등을 이용해 적절한 순서로 </a:t>
            </a:r>
            <a:r>
              <a:rPr lang="ko-KR" altLang="en-US" dirty="0" smtClean="0"/>
              <a:t>실행 </a:t>
            </a:r>
            <a:r>
              <a:rPr lang="en-US" altLang="ko-KR" dirty="0" smtClean="0"/>
              <a:t>.</a:t>
            </a:r>
            <a:endParaRPr lang="en-US" altLang="ko-KR" dirty="0"/>
          </a:p>
          <a:p>
            <a:pPr lvl="4"/>
            <a:r>
              <a:rPr lang="en-US" altLang="ko-KR" dirty="0" smtClean="0"/>
              <a:t> </a:t>
            </a:r>
            <a:r>
              <a:rPr lang="ko-KR" altLang="en-US" dirty="0"/>
              <a:t>각 프로세서에서 계산된 중간 결과물을 프로세서 간에 서로 주고받는 문제 </a:t>
            </a:r>
            <a:r>
              <a:rPr lang="en-US" altLang="ko-KR" dirty="0"/>
              <a:t>: </a:t>
            </a:r>
            <a:r>
              <a:rPr lang="ko-KR" altLang="en-US" dirty="0"/>
              <a:t>효율적인 통신은 성능과 </a:t>
            </a:r>
            <a:r>
              <a:rPr lang="ko-KR" altLang="en-US" dirty="0" smtClean="0"/>
              <a:t>직결된다</a:t>
            </a:r>
            <a:r>
              <a:rPr lang="en-US" altLang="ko-KR" dirty="0"/>
              <a:t>. </a:t>
            </a:r>
            <a:r>
              <a:rPr lang="ko-KR" altLang="en-US" dirty="0"/>
              <a:t>보통 단일 시스템은 </a:t>
            </a:r>
            <a:r>
              <a:rPr lang="ko-KR" altLang="en-US" dirty="0" err="1"/>
              <a:t>노드</a:t>
            </a:r>
            <a:r>
              <a:rPr lang="ko-KR" altLang="en-US" dirty="0"/>
              <a:t> 수만큼 전체 작업을 균등하게 나누고</a:t>
            </a:r>
            <a:r>
              <a:rPr lang="en-US" altLang="ko-KR" dirty="0"/>
              <a:t>, </a:t>
            </a:r>
            <a:r>
              <a:rPr lang="ko-KR" altLang="en-US" dirty="0"/>
              <a:t>이종 시스템은 컴퓨팅 능력에 </a:t>
            </a:r>
            <a:r>
              <a:rPr lang="ko-KR" altLang="en-US" dirty="0" smtClean="0"/>
              <a:t>따라 </a:t>
            </a:r>
            <a:r>
              <a:rPr lang="ko-KR" altLang="en-US" dirty="0"/>
              <a:t>전체 작업을 나눈다</a:t>
            </a:r>
            <a:r>
              <a:rPr lang="en-US" altLang="ko-KR" dirty="0"/>
              <a:t>. [10] </a:t>
            </a:r>
            <a:r>
              <a:rPr lang="ko-KR" altLang="en-US" dirty="0"/>
              <a:t>그런데 여기서 </a:t>
            </a:r>
            <a:r>
              <a:rPr lang="ko-KR" altLang="en-US" dirty="0" err="1"/>
              <a:t>노드</a:t>
            </a:r>
            <a:r>
              <a:rPr lang="ko-KR" altLang="en-US" dirty="0"/>
              <a:t> 간의 통신을 최소화하는 기법</a:t>
            </a:r>
            <a:r>
              <a:rPr lang="en-US" altLang="ko-KR" dirty="0"/>
              <a:t>, </a:t>
            </a:r>
            <a:r>
              <a:rPr lang="ko-KR" altLang="en-US" dirty="0"/>
              <a:t>예를 들어 그래프 </a:t>
            </a:r>
            <a:r>
              <a:rPr lang="ko-KR" altLang="en-US" dirty="0" smtClean="0"/>
              <a:t>분할</a:t>
            </a:r>
            <a:r>
              <a:rPr lang="en-US" altLang="ko-KR" baseline="30000" dirty="0" smtClean="0"/>
              <a:t>Partitioning</a:t>
            </a:r>
            <a:r>
              <a:rPr lang="en-US" altLang="ko-KR" dirty="0" smtClean="0"/>
              <a:t> </a:t>
            </a:r>
            <a:r>
              <a:rPr lang="ko-KR" altLang="en-US" dirty="0"/>
              <a:t>등이 반영되면 자원을 좀 더 효율적으로 사용할 수 있고 성능도 향상시킬 수 있다</a:t>
            </a:r>
            <a:r>
              <a:rPr lang="en-US" altLang="ko-KR" dirty="0"/>
              <a:t>.</a:t>
            </a:r>
          </a:p>
          <a:p>
            <a:pPr lvl="4"/>
            <a:r>
              <a:rPr lang="en-US" altLang="ko-KR" dirty="0" smtClean="0"/>
              <a:t> </a:t>
            </a:r>
            <a:r>
              <a:rPr lang="ko-KR" altLang="en-US" dirty="0"/>
              <a:t>서로 다른 프로세서 간의 동기화 문제 </a:t>
            </a:r>
            <a:r>
              <a:rPr lang="en-US" altLang="ko-KR" dirty="0"/>
              <a:t>: </a:t>
            </a:r>
            <a:r>
              <a:rPr lang="ko-KR" altLang="en-US" dirty="0"/>
              <a:t>데이터 병렬 처리에서 동기적</a:t>
            </a:r>
            <a:r>
              <a:rPr lang="en-US" altLang="ko-KR" baseline="30000" dirty="0"/>
              <a:t>Synchronous</a:t>
            </a:r>
            <a:r>
              <a:rPr lang="en-US" altLang="ko-KR" dirty="0"/>
              <a:t> </a:t>
            </a:r>
            <a:r>
              <a:rPr lang="ko-KR" altLang="en-US" dirty="0"/>
              <a:t>방법을 사용할 때 </a:t>
            </a:r>
            <a:r>
              <a:rPr lang="ko-KR" altLang="en-US" dirty="0" smtClean="0"/>
              <a:t>프로세서는 </a:t>
            </a:r>
            <a:r>
              <a:rPr lang="ko-KR" altLang="en-US" dirty="0"/>
              <a:t>반드시 특정 계산이 끝나거나 특정 데이터를 넘겨받을 때까지 기다려야 한다</a:t>
            </a:r>
            <a:r>
              <a:rPr lang="en-US" altLang="ko-KR" dirty="0"/>
              <a:t>. </a:t>
            </a:r>
            <a:r>
              <a:rPr lang="ko-KR" altLang="en-US" dirty="0"/>
              <a:t>즉</a:t>
            </a:r>
            <a:r>
              <a:rPr lang="en-US" altLang="ko-KR" dirty="0"/>
              <a:t>, </a:t>
            </a:r>
            <a:r>
              <a:rPr lang="ko-KR" altLang="en-US" dirty="0"/>
              <a:t>전송자가 </a:t>
            </a:r>
            <a:r>
              <a:rPr lang="ko-KR" altLang="en-US" dirty="0" smtClean="0"/>
              <a:t>수신자에게서 </a:t>
            </a:r>
            <a:r>
              <a:rPr lang="ko-KR" altLang="en-US" dirty="0"/>
              <a:t>데이터를 받았다는 응답이 있을 때까지 기다리는 것이다</a:t>
            </a:r>
            <a:r>
              <a:rPr lang="en-US" altLang="ko-KR" dirty="0"/>
              <a:t>. </a:t>
            </a:r>
            <a:r>
              <a:rPr lang="ko-KR" altLang="en-US" dirty="0"/>
              <a:t>반대로 비동기적</a:t>
            </a:r>
            <a:r>
              <a:rPr lang="en-US" altLang="ko-KR" baseline="30000" dirty="0"/>
              <a:t>Asynchronous</a:t>
            </a:r>
            <a:r>
              <a:rPr lang="en-US" altLang="ko-KR" dirty="0"/>
              <a:t> </a:t>
            </a:r>
            <a:r>
              <a:rPr lang="ko-KR" altLang="en-US" dirty="0"/>
              <a:t>방법에서는 </a:t>
            </a:r>
            <a:r>
              <a:rPr lang="ko-KR" altLang="en-US" dirty="0" smtClean="0"/>
              <a:t>결과 </a:t>
            </a:r>
            <a:r>
              <a:rPr lang="ko-KR" altLang="en-US" dirty="0"/>
              <a:t>메시지를 보낸 즉시 다음 작업을 계속한다</a:t>
            </a:r>
            <a:r>
              <a:rPr lang="en-US" altLang="ko-KR" dirty="0"/>
              <a:t>. </a:t>
            </a:r>
            <a:r>
              <a:rPr lang="ko-KR" altLang="en-US" dirty="0"/>
              <a:t>이때 프로세서는 기다릴 필요가 없지만</a:t>
            </a:r>
            <a:r>
              <a:rPr lang="en-US" altLang="ko-KR" dirty="0"/>
              <a:t>, </a:t>
            </a:r>
            <a:r>
              <a:rPr lang="ko-KR" altLang="en-US" dirty="0"/>
              <a:t>계산 과정이 </a:t>
            </a:r>
            <a:r>
              <a:rPr lang="ko-KR" altLang="en-US" dirty="0" smtClean="0"/>
              <a:t>적합한지 </a:t>
            </a:r>
            <a:r>
              <a:rPr lang="ko-KR" altLang="en-US" dirty="0"/>
              <a:t>확인해야 </a:t>
            </a:r>
            <a:r>
              <a:rPr lang="ko-KR" altLang="en-US"/>
              <a:t>한다</a:t>
            </a:r>
            <a:r>
              <a:rPr lang="en-US" altLang="ko-KR" smtClean="0"/>
              <a:t>.</a:t>
            </a:r>
            <a:endParaRPr lang="en-US" altLang="ko-KR" dirty="0" smtClean="0"/>
          </a:p>
        </p:txBody>
      </p:sp>
    </p:spTree>
    <p:extLst>
      <p:ext uri="{BB962C8B-B14F-4D97-AF65-F5344CB8AC3E}">
        <p14:creationId xmlns:p14="http://schemas.microsoft.com/office/powerpoint/2010/main" xmlns="" val="33067462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07 </a:t>
            </a:r>
            <a:r>
              <a:rPr lang="ko-KR" altLang="en-US" dirty="0" err="1" smtClean="0"/>
              <a:t>빅데이터</a:t>
            </a:r>
            <a:r>
              <a:rPr lang="ko-KR" altLang="en-US" dirty="0" smtClean="0"/>
              <a:t> 플랫폼 기술</a:t>
            </a:r>
            <a:endParaRPr lang="ko-KR" altLang="en-US" dirty="0"/>
          </a:p>
        </p:txBody>
      </p:sp>
      <p:sp>
        <p:nvSpPr>
          <p:cNvPr id="6" name="내용 개체 틀 2"/>
          <p:cNvSpPr>
            <a:spLocks noGrp="1"/>
          </p:cNvSpPr>
          <p:nvPr>
            <p:ph sz="quarter" idx="11"/>
          </p:nvPr>
        </p:nvSpPr>
        <p:spPr>
          <a:xfrm>
            <a:off x="179388" y="1052735"/>
            <a:ext cx="8713787" cy="5543705"/>
          </a:xfrm>
        </p:spPr>
        <p:txBody>
          <a:bodyPr>
            <a:normAutofit/>
          </a:bodyPr>
          <a:lstStyle/>
          <a:p>
            <a:pPr lvl="3"/>
            <a:r>
              <a:rPr lang="ko-KR" altLang="en-US" smtClean="0"/>
              <a:t>맵리듀스</a:t>
            </a:r>
            <a:r>
              <a:rPr lang="en-US" altLang="ko-KR" baseline="30000" smtClean="0"/>
              <a:t>MapReduce</a:t>
            </a:r>
          </a:p>
          <a:p>
            <a:pPr lvl="4"/>
            <a:r>
              <a:rPr lang="ko-KR" altLang="en-US"/>
              <a:t>구글에서 개발한 방데한 양의 데이터를 처리하는 프로그래밍 모델로 효과적인 병렬 및 분산 처리를 제공함</a:t>
            </a:r>
            <a:r>
              <a:rPr lang="en-US" altLang="ko-KR"/>
              <a:t>.</a:t>
            </a:r>
          </a:p>
          <a:p>
            <a:pPr lvl="4"/>
            <a:r>
              <a:rPr lang="ko-KR" altLang="en-US"/>
              <a:t>맵 작업은 입력 데이터를 처리하여 중간 데이터를 생성하며</a:t>
            </a:r>
            <a:r>
              <a:rPr lang="en-US" altLang="ko-KR"/>
              <a:t>, </a:t>
            </a:r>
            <a:r>
              <a:rPr lang="ko-KR" altLang="en-US"/>
              <a:t>리듀스 작업은 중간 데이터를 병합하여 출력 데이터를 생성함</a:t>
            </a:r>
            <a:r>
              <a:rPr lang="en-US" altLang="ko-KR"/>
              <a:t>.</a:t>
            </a:r>
          </a:p>
          <a:p>
            <a:pPr lvl="4"/>
            <a:r>
              <a:rPr lang="ko-KR" altLang="en-US"/>
              <a:t>맵 작업과 리듀스 작업은 병렬 및 분산 처리되는데</a:t>
            </a:r>
            <a:r>
              <a:rPr lang="en-US" altLang="ko-KR"/>
              <a:t>, </a:t>
            </a:r>
            <a:r>
              <a:rPr lang="ko-KR" altLang="en-US"/>
              <a:t>빅데이터의 신속한 처리가 보장되며 이를 실행하는 런타임</a:t>
            </a:r>
            <a:r>
              <a:rPr lang="en-US" altLang="ko-KR"/>
              <a:t>Runtime</a:t>
            </a:r>
            <a:r>
              <a:rPr lang="ko-KR" altLang="en-US"/>
              <a:t>에서의 입력 데이터 분할</a:t>
            </a:r>
            <a:r>
              <a:rPr lang="en-US" altLang="ko-KR"/>
              <a:t>, </a:t>
            </a:r>
            <a:r>
              <a:rPr lang="ko-KR" altLang="en-US"/>
              <a:t>작업 스케줄링</a:t>
            </a:r>
            <a:r>
              <a:rPr lang="en-US" altLang="ko-KR"/>
              <a:t>, </a:t>
            </a:r>
            <a:r>
              <a:rPr lang="ko-KR" altLang="en-US"/>
              <a:t>노드 고장</a:t>
            </a:r>
            <a:r>
              <a:rPr lang="en-US" altLang="ko-KR"/>
              <a:t>, </a:t>
            </a:r>
            <a:r>
              <a:rPr lang="ko-KR" altLang="en-US"/>
              <a:t>노드 간의 데이터 전송 등이 맵리듀스 처리 성능에 많은 영향을 줌</a:t>
            </a:r>
            <a:r>
              <a:rPr lang="en-US" altLang="ko-KR" smtClean="0"/>
              <a:t>.</a:t>
            </a:r>
          </a:p>
          <a:p>
            <a:pPr lvl="4"/>
            <a:endParaRPr lang="en-US" altLang="ko-KR"/>
          </a:p>
          <a:p>
            <a:pPr lvl="3"/>
            <a:r>
              <a:rPr lang="ko-KR" altLang="en-US"/>
              <a:t>빅데이터 응용에서 맵리듀스 함수를 호출했을 때의 처리 단계</a:t>
            </a:r>
          </a:p>
          <a:p>
            <a:pPr lvl="4"/>
            <a:r>
              <a:rPr lang="ko-KR" altLang="en-US"/>
              <a:t>입력 데이터를 읽고 분할하는 단계</a:t>
            </a:r>
          </a:p>
          <a:p>
            <a:pPr lvl="4"/>
            <a:r>
              <a:rPr lang="ko-KR" altLang="en-US"/>
              <a:t>분할된 입력 데이터를 할당해 맵 작업을 수행한 후 그 결과인 중간 데이터를 통합 및 분할하는 단계</a:t>
            </a:r>
          </a:p>
          <a:p>
            <a:pPr lvl="4"/>
            <a:r>
              <a:rPr lang="ko-KR" altLang="en-US"/>
              <a:t>통합 및 분할된 중간 데이터를 셔플</a:t>
            </a:r>
            <a:r>
              <a:rPr lang="en-US" altLang="ko-KR"/>
              <a:t>Shuffle</a:t>
            </a:r>
            <a:r>
              <a:rPr lang="ko-KR" altLang="en-US"/>
              <a:t>하는 단계</a:t>
            </a:r>
          </a:p>
          <a:p>
            <a:pPr lvl="4"/>
            <a:r>
              <a:rPr lang="ko-KR" altLang="en-US"/>
              <a:t>셔플된 중간 데이터를 이용해 리듀스 작업을 수행하는 단계</a:t>
            </a:r>
          </a:p>
          <a:p>
            <a:pPr lvl="4"/>
            <a:r>
              <a:rPr lang="ko-KR" altLang="en-US"/>
              <a:t>출력 데이터를 생성하고 맵리듀스 처리를 종료하는 단계</a:t>
            </a:r>
          </a:p>
        </p:txBody>
      </p:sp>
    </p:spTree>
    <p:extLst>
      <p:ext uri="{BB962C8B-B14F-4D97-AF65-F5344CB8AC3E}">
        <p14:creationId xmlns:p14="http://schemas.microsoft.com/office/powerpoint/2010/main" xmlns="" val="35420936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07 </a:t>
            </a:r>
            <a:r>
              <a:rPr lang="ko-KR" altLang="en-US" dirty="0" err="1" smtClean="0"/>
              <a:t>빅데이터</a:t>
            </a:r>
            <a:r>
              <a:rPr lang="ko-KR" altLang="en-US" dirty="0" smtClean="0"/>
              <a:t> 플랫폼 기술</a:t>
            </a:r>
            <a:endParaRPr lang="ko-KR" altLang="en-US" dirty="0"/>
          </a:p>
        </p:txBody>
      </p:sp>
      <p:pic>
        <p:nvPicPr>
          <p:cNvPr id="2" name="내용 개체 틀 1"/>
          <p:cNvPicPr>
            <a:picLocks noGrp="1" noChangeAspect="1"/>
          </p:cNvPicPr>
          <p:nvPr>
            <p:ph sz="quarter" idx="11"/>
          </p:nvPr>
        </p:nvPicPr>
        <p:blipFill>
          <a:blip r:embed="rId2">
            <a:extLst>
              <a:ext uri="{28A0092B-C50C-407E-A947-70E740481C1C}">
                <a14:useLocalDpi xmlns:a14="http://schemas.microsoft.com/office/drawing/2010/main" xmlns="" val="0"/>
              </a:ext>
            </a:extLst>
          </a:blip>
          <a:stretch>
            <a:fillRect/>
          </a:stretch>
        </p:blipFill>
        <p:spPr>
          <a:xfrm>
            <a:off x="1893226" y="907825"/>
            <a:ext cx="5559093" cy="5829828"/>
          </a:xfrm>
        </p:spPr>
      </p:pic>
    </p:spTree>
    <p:extLst>
      <p:ext uri="{BB962C8B-B14F-4D97-AF65-F5344CB8AC3E}">
        <p14:creationId xmlns:p14="http://schemas.microsoft.com/office/powerpoint/2010/main" xmlns="" val="317842135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HAPEID" val="gEmYTdGww70zHJNcnoJ7gB"/>
</p:tagLst>
</file>

<file path=ppt/tags/tag10.xml><?xml version="1.0" encoding="utf-8"?>
<p:tagLst xmlns:a="http://schemas.openxmlformats.org/drawingml/2006/main" xmlns:r="http://schemas.openxmlformats.org/officeDocument/2006/relationships" xmlns:p="http://schemas.openxmlformats.org/presentationml/2006/main">
  <p:tag name="DVSHAPEID" val="K1A1Xddgf7q4KqMIT3Mszx"/>
</p:tagLst>
</file>

<file path=ppt/tags/tag11.xml><?xml version="1.0" encoding="utf-8"?>
<p:tagLst xmlns:a="http://schemas.openxmlformats.org/drawingml/2006/main" xmlns:r="http://schemas.openxmlformats.org/officeDocument/2006/relationships" xmlns:p="http://schemas.openxmlformats.org/presentationml/2006/main">
  <p:tag name="DVSHAPEID" val="vi5ErAOXMijwbOU1C94gQz"/>
</p:tagLst>
</file>

<file path=ppt/tags/tag12.xml><?xml version="1.0" encoding="utf-8"?>
<p:tagLst xmlns:a="http://schemas.openxmlformats.org/drawingml/2006/main" xmlns:r="http://schemas.openxmlformats.org/officeDocument/2006/relationships" xmlns:p="http://schemas.openxmlformats.org/presentationml/2006/main">
  <p:tag name="DVSHAPEID" val="abCIqoHsRmSZRjUVDVwwVC"/>
</p:tagLst>
</file>

<file path=ppt/tags/tag13.xml><?xml version="1.0" encoding="utf-8"?>
<p:tagLst xmlns:a="http://schemas.openxmlformats.org/drawingml/2006/main" xmlns:r="http://schemas.openxmlformats.org/officeDocument/2006/relationships" xmlns:p="http://schemas.openxmlformats.org/presentationml/2006/main">
  <p:tag name="DVSHAPEID" val="kfcsC8rnppnKR1ywRriHaM"/>
</p:tagLst>
</file>

<file path=ppt/tags/tag14.xml><?xml version="1.0" encoding="utf-8"?>
<p:tagLst xmlns:a="http://schemas.openxmlformats.org/drawingml/2006/main" xmlns:r="http://schemas.openxmlformats.org/officeDocument/2006/relationships" xmlns:p="http://schemas.openxmlformats.org/presentationml/2006/main">
  <p:tag name="DVSHAPEID" val="L0pGGgPnhBmF6y66eBGwg8"/>
</p:tagLst>
</file>

<file path=ppt/tags/tag15.xml><?xml version="1.0" encoding="utf-8"?>
<p:tagLst xmlns:a="http://schemas.openxmlformats.org/drawingml/2006/main" xmlns:r="http://schemas.openxmlformats.org/officeDocument/2006/relationships" xmlns:p="http://schemas.openxmlformats.org/presentationml/2006/main">
  <p:tag name="DVSHAPEID" val="mS5HgR99SyH5RtON1cKhZF"/>
</p:tagLst>
</file>

<file path=ppt/tags/tag16.xml><?xml version="1.0" encoding="utf-8"?>
<p:tagLst xmlns:a="http://schemas.openxmlformats.org/drawingml/2006/main" xmlns:r="http://schemas.openxmlformats.org/officeDocument/2006/relationships" xmlns:p="http://schemas.openxmlformats.org/presentationml/2006/main">
  <p:tag name="DVSHAPEID" val="0iX8RTCyCD4DExAYZXe7JN"/>
</p:tagLst>
</file>

<file path=ppt/tags/tag17.xml><?xml version="1.0" encoding="utf-8"?>
<p:tagLst xmlns:a="http://schemas.openxmlformats.org/drawingml/2006/main" xmlns:r="http://schemas.openxmlformats.org/officeDocument/2006/relationships" xmlns:p="http://schemas.openxmlformats.org/presentationml/2006/main">
  <p:tag name="DVSHAPEID" val="n9T8gPHXoBt3RlinnsibUL"/>
</p:tagLst>
</file>

<file path=ppt/tags/tag18.xml><?xml version="1.0" encoding="utf-8"?>
<p:tagLst xmlns:a="http://schemas.openxmlformats.org/drawingml/2006/main" xmlns:r="http://schemas.openxmlformats.org/officeDocument/2006/relationships" xmlns:p="http://schemas.openxmlformats.org/presentationml/2006/main">
  <p:tag name="DVSHAPEID" val="YANW7ZgoGlEWnuRLGrNS8b"/>
</p:tagLst>
</file>

<file path=ppt/tags/tag19.xml><?xml version="1.0" encoding="utf-8"?>
<p:tagLst xmlns:a="http://schemas.openxmlformats.org/drawingml/2006/main" xmlns:r="http://schemas.openxmlformats.org/officeDocument/2006/relationships" xmlns:p="http://schemas.openxmlformats.org/presentationml/2006/main">
  <p:tag name="DVSHAPEID" val="ajVmvEBsaUXzBcSXeaEKr1"/>
</p:tagLst>
</file>

<file path=ppt/tags/tag2.xml><?xml version="1.0" encoding="utf-8"?>
<p:tagLst xmlns:a="http://schemas.openxmlformats.org/drawingml/2006/main" xmlns:r="http://schemas.openxmlformats.org/officeDocument/2006/relationships" xmlns:p="http://schemas.openxmlformats.org/presentationml/2006/main">
  <p:tag name="DVSHAPEID" val="isLEtvfynzB5ZayLl4ZWN6"/>
</p:tagLst>
</file>

<file path=ppt/tags/tag20.xml><?xml version="1.0" encoding="utf-8"?>
<p:tagLst xmlns:a="http://schemas.openxmlformats.org/drawingml/2006/main" xmlns:r="http://schemas.openxmlformats.org/officeDocument/2006/relationships" xmlns:p="http://schemas.openxmlformats.org/presentationml/2006/main">
  <p:tag name="DVSHAPEID" val="dXb16NVF9JdNqu1LuBNeaK"/>
</p:tagLst>
</file>

<file path=ppt/tags/tag21.xml><?xml version="1.0" encoding="utf-8"?>
<p:tagLst xmlns:a="http://schemas.openxmlformats.org/drawingml/2006/main" xmlns:r="http://schemas.openxmlformats.org/officeDocument/2006/relationships" xmlns:p="http://schemas.openxmlformats.org/presentationml/2006/main">
  <p:tag name="DVSHAPEID" val="neSvioBSrtly40QTH3FWy1"/>
</p:tagLst>
</file>

<file path=ppt/tags/tag22.xml><?xml version="1.0" encoding="utf-8"?>
<p:tagLst xmlns:a="http://schemas.openxmlformats.org/drawingml/2006/main" xmlns:r="http://schemas.openxmlformats.org/officeDocument/2006/relationships" xmlns:p="http://schemas.openxmlformats.org/presentationml/2006/main">
  <p:tag name="DVSHAPEID" val="SSaeCWOnbDRyNoQU6jQYUo"/>
</p:tagLst>
</file>

<file path=ppt/tags/tag23.xml><?xml version="1.0" encoding="utf-8"?>
<p:tagLst xmlns:a="http://schemas.openxmlformats.org/drawingml/2006/main" xmlns:r="http://schemas.openxmlformats.org/officeDocument/2006/relationships" xmlns:p="http://schemas.openxmlformats.org/presentationml/2006/main">
  <p:tag name="DVSHAPEID" val="K2XwhowXLwl7wJaABsj7wH"/>
</p:tagLst>
</file>

<file path=ppt/tags/tag24.xml><?xml version="1.0" encoding="utf-8"?>
<p:tagLst xmlns:a="http://schemas.openxmlformats.org/drawingml/2006/main" xmlns:r="http://schemas.openxmlformats.org/officeDocument/2006/relationships" xmlns:p="http://schemas.openxmlformats.org/presentationml/2006/main">
  <p:tag name="DVSHAPEID" val="MVfax0EuXVIDdDLsPaj8rL"/>
</p:tagLst>
</file>

<file path=ppt/tags/tag25.xml><?xml version="1.0" encoding="utf-8"?>
<p:tagLst xmlns:a="http://schemas.openxmlformats.org/drawingml/2006/main" xmlns:r="http://schemas.openxmlformats.org/officeDocument/2006/relationships" xmlns:p="http://schemas.openxmlformats.org/presentationml/2006/main">
  <p:tag name="DVSHAPEID" val="j7f18fgYLgU3f2g6Qvjgzq"/>
</p:tagLst>
</file>

<file path=ppt/tags/tag26.xml><?xml version="1.0" encoding="utf-8"?>
<p:tagLst xmlns:a="http://schemas.openxmlformats.org/drawingml/2006/main" xmlns:r="http://schemas.openxmlformats.org/officeDocument/2006/relationships" xmlns:p="http://schemas.openxmlformats.org/presentationml/2006/main">
  <p:tag name="DVSHAPEID" val="oSwxO8C9Nnf1B7VvSodZ9s"/>
</p:tagLst>
</file>

<file path=ppt/tags/tag27.xml><?xml version="1.0" encoding="utf-8"?>
<p:tagLst xmlns:a="http://schemas.openxmlformats.org/drawingml/2006/main" xmlns:r="http://schemas.openxmlformats.org/officeDocument/2006/relationships" xmlns:p="http://schemas.openxmlformats.org/presentationml/2006/main">
  <p:tag name="DVSHAPEID" val="I9nJbIjOPbbSImvBr7lBtx"/>
</p:tagLst>
</file>

<file path=ppt/tags/tag28.xml><?xml version="1.0" encoding="utf-8"?>
<p:tagLst xmlns:a="http://schemas.openxmlformats.org/drawingml/2006/main" xmlns:r="http://schemas.openxmlformats.org/officeDocument/2006/relationships" xmlns:p="http://schemas.openxmlformats.org/presentationml/2006/main">
  <p:tag name="DVSHAPEID" val="CMc9rmarLuZKoHJBklWWWI"/>
</p:tagLst>
</file>

<file path=ppt/tags/tag29.xml><?xml version="1.0" encoding="utf-8"?>
<p:tagLst xmlns:a="http://schemas.openxmlformats.org/drawingml/2006/main" xmlns:r="http://schemas.openxmlformats.org/officeDocument/2006/relationships" xmlns:p="http://schemas.openxmlformats.org/presentationml/2006/main">
  <p:tag name="DVSHAPEID" val="XY0ZMUmRNCUd7CmQQBVcMv"/>
</p:tagLst>
</file>

<file path=ppt/tags/tag3.xml><?xml version="1.0" encoding="utf-8"?>
<p:tagLst xmlns:a="http://schemas.openxmlformats.org/drawingml/2006/main" xmlns:r="http://schemas.openxmlformats.org/officeDocument/2006/relationships" xmlns:p="http://schemas.openxmlformats.org/presentationml/2006/main">
  <p:tag name="DVSHAPEID" val="7hy5nBDrvgkFlUcfKbhXJq"/>
</p:tagLst>
</file>

<file path=ppt/tags/tag30.xml><?xml version="1.0" encoding="utf-8"?>
<p:tagLst xmlns:a="http://schemas.openxmlformats.org/drawingml/2006/main" xmlns:r="http://schemas.openxmlformats.org/officeDocument/2006/relationships" xmlns:p="http://schemas.openxmlformats.org/presentationml/2006/main">
  <p:tag name="DVSHAPEID" val="PYEBhd5S2D6YBng4C7mTwM"/>
</p:tagLst>
</file>

<file path=ppt/tags/tag31.xml><?xml version="1.0" encoding="utf-8"?>
<p:tagLst xmlns:a="http://schemas.openxmlformats.org/drawingml/2006/main" xmlns:r="http://schemas.openxmlformats.org/officeDocument/2006/relationships" xmlns:p="http://schemas.openxmlformats.org/presentationml/2006/main">
  <p:tag name="DVSHAPEID" val="bDsoPFN7KmU1oocNG6LMPa"/>
</p:tagLst>
</file>

<file path=ppt/tags/tag32.xml><?xml version="1.0" encoding="utf-8"?>
<p:tagLst xmlns:a="http://schemas.openxmlformats.org/drawingml/2006/main" xmlns:r="http://schemas.openxmlformats.org/officeDocument/2006/relationships" xmlns:p="http://schemas.openxmlformats.org/presentationml/2006/main">
  <p:tag name="DVSHAPEID" val="vX90PYOOnnF2M19Soq5VSK"/>
</p:tagLst>
</file>

<file path=ppt/tags/tag33.xml><?xml version="1.0" encoding="utf-8"?>
<p:tagLst xmlns:a="http://schemas.openxmlformats.org/drawingml/2006/main" xmlns:r="http://schemas.openxmlformats.org/officeDocument/2006/relationships" xmlns:p="http://schemas.openxmlformats.org/presentationml/2006/main">
  <p:tag name="DVSHAPEID" val="CMc9rmarLuZKoHJBklWWWI"/>
</p:tagLst>
</file>

<file path=ppt/tags/tag34.xml><?xml version="1.0" encoding="utf-8"?>
<p:tagLst xmlns:a="http://schemas.openxmlformats.org/drawingml/2006/main" xmlns:r="http://schemas.openxmlformats.org/officeDocument/2006/relationships" xmlns:p="http://schemas.openxmlformats.org/presentationml/2006/main">
  <p:tag name="DVSHAPEID" val="j7f18fgYLgU3f2g6Qvjgzq"/>
</p:tagLst>
</file>

<file path=ppt/tags/tag35.xml><?xml version="1.0" encoding="utf-8"?>
<p:tagLst xmlns:a="http://schemas.openxmlformats.org/drawingml/2006/main" xmlns:r="http://schemas.openxmlformats.org/officeDocument/2006/relationships" xmlns:p="http://schemas.openxmlformats.org/presentationml/2006/main">
  <p:tag name="DVSHAPEID" val="bBLBiWEQYdFTOe9rzf4UGm"/>
</p:tagLst>
</file>

<file path=ppt/tags/tag36.xml><?xml version="1.0" encoding="utf-8"?>
<p:tagLst xmlns:a="http://schemas.openxmlformats.org/drawingml/2006/main" xmlns:r="http://schemas.openxmlformats.org/officeDocument/2006/relationships" xmlns:p="http://schemas.openxmlformats.org/presentationml/2006/main">
  <p:tag name="DVSHAPEID" val="QaA7ftul0JWsMpeaCqdWEG"/>
</p:tagLst>
</file>

<file path=ppt/tags/tag37.xml><?xml version="1.0" encoding="utf-8"?>
<p:tagLst xmlns:a="http://schemas.openxmlformats.org/drawingml/2006/main" xmlns:r="http://schemas.openxmlformats.org/officeDocument/2006/relationships" xmlns:p="http://schemas.openxmlformats.org/presentationml/2006/main">
  <p:tag name="DVSHAPEID" val="WmrJcpDEHKI9Cmj7M6klC5"/>
</p:tagLst>
</file>

<file path=ppt/tags/tag38.xml><?xml version="1.0" encoding="utf-8"?>
<p:tagLst xmlns:a="http://schemas.openxmlformats.org/drawingml/2006/main" xmlns:r="http://schemas.openxmlformats.org/officeDocument/2006/relationships" xmlns:p="http://schemas.openxmlformats.org/presentationml/2006/main">
  <p:tag name="DVSHAPEID" val="DXEE9qJ3A1uChqGXbC2ta3"/>
</p:tagLst>
</file>

<file path=ppt/tags/tag39.xml><?xml version="1.0" encoding="utf-8"?>
<p:tagLst xmlns:a="http://schemas.openxmlformats.org/drawingml/2006/main" xmlns:r="http://schemas.openxmlformats.org/officeDocument/2006/relationships" xmlns:p="http://schemas.openxmlformats.org/presentationml/2006/main">
  <p:tag name="DVSHAPEID" val="6AXERznfiRjRIu5yfcUEaH"/>
</p:tagLst>
</file>

<file path=ppt/tags/tag4.xml><?xml version="1.0" encoding="utf-8"?>
<p:tagLst xmlns:a="http://schemas.openxmlformats.org/drawingml/2006/main" xmlns:r="http://schemas.openxmlformats.org/officeDocument/2006/relationships" xmlns:p="http://schemas.openxmlformats.org/presentationml/2006/main">
  <p:tag name="DVSHAPEID" val="KkOEy6jOFPmGjWlKX1nQ81"/>
</p:tagLst>
</file>

<file path=ppt/tags/tag40.xml><?xml version="1.0" encoding="utf-8"?>
<p:tagLst xmlns:a="http://schemas.openxmlformats.org/drawingml/2006/main" xmlns:r="http://schemas.openxmlformats.org/officeDocument/2006/relationships" xmlns:p="http://schemas.openxmlformats.org/presentationml/2006/main">
  <p:tag name="DVSHAPEID" val="ydN8Ho1F7ROPKA1bGalCcV"/>
</p:tagLst>
</file>

<file path=ppt/tags/tag41.xml><?xml version="1.0" encoding="utf-8"?>
<p:tagLst xmlns:a="http://schemas.openxmlformats.org/drawingml/2006/main" xmlns:r="http://schemas.openxmlformats.org/officeDocument/2006/relationships" xmlns:p="http://schemas.openxmlformats.org/presentationml/2006/main">
  <p:tag name="DVSHAPEID" val="PYEBhd5S2D6YBng4C7mTwM"/>
</p:tagLst>
</file>

<file path=ppt/tags/tag42.xml><?xml version="1.0" encoding="utf-8"?>
<p:tagLst xmlns:a="http://schemas.openxmlformats.org/drawingml/2006/main" xmlns:r="http://schemas.openxmlformats.org/officeDocument/2006/relationships" xmlns:p="http://schemas.openxmlformats.org/presentationml/2006/main">
  <p:tag name="DVSHAPEID" val="bDsoPFN7KmU1oocNG6LMPa"/>
</p:tagLst>
</file>

<file path=ppt/tags/tag43.xml><?xml version="1.0" encoding="utf-8"?>
<p:tagLst xmlns:a="http://schemas.openxmlformats.org/drawingml/2006/main" xmlns:r="http://schemas.openxmlformats.org/officeDocument/2006/relationships" xmlns:p="http://schemas.openxmlformats.org/presentationml/2006/main">
  <p:tag name="DVSHAPEID" val="vX90PYOOnnF2M19Soq5VSK"/>
</p:tagLst>
</file>

<file path=ppt/tags/tag44.xml><?xml version="1.0" encoding="utf-8"?>
<p:tagLst xmlns:a="http://schemas.openxmlformats.org/drawingml/2006/main" xmlns:r="http://schemas.openxmlformats.org/officeDocument/2006/relationships" xmlns:p="http://schemas.openxmlformats.org/presentationml/2006/main">
  <p:tag name="DVSHAPEID" val="CMc9rmarLuZKoHJBklWWWI"/>
</p:tagLst>
</file>

<file path=ppt/tags/tag45.xml><?xml version="1.0" encoding="utf-8"?>
<p:tagLst xmlns:a="http://schemas.openxmlformats.org/drawingml/2006/main" xmlns:r="http://schemas.openxmlformats.org/officeDocument/2006/relationships" xmlns:p="http://schemas.openxmlformats.org/presentationml/2006/main">
  <p:tag name="DVSHAPEID" val="j7f18fgYLgU3f2g6Qvjgzq"/>
</p:tagLst>
</file>

<file path=ppt/tags/tag46.xml><?xml version="1.0" encoding="utf-8"?>
<p:tagLst xmlns:a="http://schemas.openxmlformats.org/drawingml/2006/main" xmlns:r="http://schemas.openxmlformats.org/officeDocument/2006/relationships" xmlns:p="http://schemas.openxmlformats.org/presentationml/2006/main">
  <p:tag name="DVSECTIONID" val="1958E5hvUyXmqsZauhVzj8"/>
</p:tagLst>
</file>

<file path=ppt/tags/tag5.xml><?xml version="1.0" encoding="utf-8"?>
<p:tagLst xmlns:a="http://schemas.openxmlformats.org/drawingml/2006/main" xmlns:r="http://schemas.openxmlformats.org/officeDocument/2006/relationships" xmlns:p="http://schemas.openxmlformats.org/presentationml/2006/main">
  <p:tag name="DVSHAPEID" val="R9yI9m3D3NmCQqOZ3XljEX"/>
</p:tagLst>
</file>

<file path=ppt/tags/tag6.xml><?xml version="1.0" encoding="utf-8"?>
<p:tagLst xmlns:a="http://schemas.openxmlformats.org/drawingml/2006/main" xmlns:r="http://schemas.openxmlformats.org/officeDocument/2006/relationships" xmlns:p="http://schemas.openxmlformats.org/presentationml/2006/main">
  <p:tag name="DVSHAPEID" val="QEb82nFTydcJsF5QWWL1My"/>
</p:tagLst>
</file>

<file path=ppt/tags/tag7.xml><?xml version="1.0" encoding="utf-8"?>
<p:tagLst xmlns:a="http://schemas.openxmlformats.org/drawingml/2006/main" xmlns:r="http://schemas.openxmlformats.org/officeDocument/2006/relationships" xmlns:p="http://schemas.openxmlformats.org/presentationml/2006/main">
  <p:tag name="DVSHAPEID" val="kG6VVYYqvPnUjUw0kFX9f9"/>
</p:tagLst>
</file>

<file path=ppt/tags/tag8.xml><?xml version="1.0" encoding="utf-8"?>
<p:tagLst xmlns:a="http://schemas.openxmlformats.org/drawingml/2006/main" xmlns:r="http://schemas.openxmlformats.org/officeDocument/2006/relationships" xmlns:p="http://schemas.openxmlformats.org/presentationml/2006/main">
  <p:tag name="DVSHAPEID" val="q6X9Tc0oyCahkv26sHU7Im"/>
</p:tagLst>
</file>

<file path=ppt/tags/tag9.xml><?xml version="1.0" encoding="utf-8"?>
<p:tagLst xmlns:a="http://schemas.openxmlformats.org/drawingml/2006/main" xmlns:r="http://schemas.openxmlformats.org/officeDocument/2006/relationships" xmlns:p="http://schemas.openxmlformats.org/presentationml/2006/main">
  <p:tag name="DVSHAPEID" val="mxmbjWC53CjbfZXM4Lq6hK"/>
</p:tagLst>
</file>

<file path=ppt/theme/theme1.xml><?xml version="1.0" encoding="utf-8"?>
<a:theme xmlns:a="http://schemas.openxmlformats.org/drawingml/2006/main" name="1_유닉스">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2822</TotalTime>
  <Words>3716</Words>
  <Application>Microsoft Office PowerPoint</Application>
  <PresentationFormat>화면 슬라이드 쇼(4:3)</PresentationFormat>
  <Paragraphs>380</Paragraphs>
  <Slides>55</Slides>
  <Notes>0</Notes>
  <HiddenSlides>0</HiddenSlides>
  <MMClips>0</MMClips>
  <ScaleCrop>false</ScaleCrop>
  <HeadingPairs>
    <vt:vector size="4" baseType="variant">
      <vt:variant>
        <vt:lpstr>테마</vt:lpstr>
      </vt:variant>
      <vt:variant>
        <vt:i4>1</vt:i4>
      </vt:variant>
      <vt:variant>
        <vt:lpstr>슬라이드 제목</vt:lpstr>
      </vt:variant>
      <vt:variant>
        <vt:i4>55</vt:i4>
      </vt:variant>
    </vt:vector>
  </HeadingPairs>
  <TitlesOfParts>
    <vt:vector size="56" baseType="lpstr">
      <vt:lpstr>1_유닉스</vt:lpstr>
      <vt:lpstr>슬라이드 1</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07 빅데이터 플랫폼 기술</vt:lpstr>
      <vt:lpstr>슬라이드 55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1장. 유닉스 개요 및 기본 사용법</dc:title>
  <dc:creator>윤소정</dc:creator>
  <cp:lastModifiedBy>Windows 사용자</cp:lastModifiedBy>
  <cp:revision>258</cp:revision>
  <dcterms:created xsi:type="dcterms:W3CDTF">2012-07-23T02:34:37Z</dcterms:created>
  <dcterms:modified xsi:type="dcterms:W3CDTF">2018-03-09T07:07:06Z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Google.Documents.Tracking">
    <vt:lpwstr>true</vt:lpwstr>
  </property>
  <property fmtid="{D5CDD505-2E9C-101B-9397-08002B2CF9AE}" pid="3" name="Google.Documents.DocumentId">
    <vt:lpwstr>1NCUCeAsLTdgs0g0NVq39g0UxrcrxPknXzBwH4Bd9mpo</vt:lpwstr>
  </property>
  <property fmtid="{D5CDD505-2E9C-101B-9397-08002B2CF9AE}" pid="4" name="Google.Documents.RevisionId">
    <vt:lpwstr>16204708356322461875</vt:lpwstr>
  </property>
  <property fmtid="{D5CDD505-2E9C-101B-9397-08002B2CF9AE}" pid="5" name="Google.Documents.PreviousRevisionId">
    <vt:lpwstr>06215226093729447614</vt:lpwstr>
  </property>
  <property fmtid="{D5CDD505-2E9C-101B-9397-08002B2CF9AE}" pid="6" name="Google.Documents.PluginVersion">
    <vt:lpwstr>2.0.2662.553</vt:lpwstr>
  </property>
  <property fmtid="{D5CDD505-2E9C-101B-9397-08002B2CF9AE}" pid="7" name="Google.Documents.MergeIncapabilityFlags">
    <vt:i4>0</vt:i4>
  </property>
</Properties>
</file>